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sldIdLst>
    <p:sldId id="299" r:id="rId2"/>
    <p:sldId id="257" r:id="rId3"/>
    <p:sldId id="300" r:id="rId4"/>
    <p:sldId id="303" r:id="rId5"/>
    <p:sldId id="258" r:id="rId6"/>
    <p:sldId id="260" r:id="rId7"/>
    <p:sldId id="264" r:id="rId8"/>
    <p:sldId id="261" r:id="rId9"/>
    <p:sldId id="262" r:id="rId10"/>
    <p:sldId id="275" r:id="rId11"/>
    <p:sldId id="287" r:id="rId12"/>
    <p:sldId id="286" r:id="rId13"/>
    <p:sldId id="263" r:id="rId14"/>
    <p:sldId id="265" r:id="rId15"/>
    <p:sldId id="277" r:id="rId16"/>
    <p:sldId id="276" r:id="rId17"/>
    <p:sldId id="278" r:id="rId18"/>
    <p:sldId id="279" r:id="rId19"/>
    <p:sldId id="280" r:id="rId20"/>
    <p:sldId id="282" r:id="rId21"/>
    <p:sldId id="281" r:id="rId22"/>
    <p:sldId id="284" r:id="rId23"/>
    <p:sldId id="285" r:id="rId24"/>
    <p:sldId id="283" r:id="rId25"/>
    <p:sldId id="266" r:id="rId26"/>
    <p:sldId id="267" r:id="rId27"/>
    <p:sldId id="288" r:id="rId28"/>
    <p:sldId id="289" r:id="rId29"/>
    <p:sldId id="290" r:id="rId30"/>
    <p:sldId id="294" r:id="rId31"/>
    <p:sldId id="292" r:id="rId32"/>
    <p:sldId id="296" r:id="rId33"/>
    <p:sldId id="298" r:id="rId34"/>
    <p:sldId id="304" r:id="rId35"/>
    <p:sldId id="305" r:id="rId36"/>
    <p:sldId id="293" r:id="rId37"/>
    <p:sldId id="297" r:id="rId38"/>
    <p:sldId id="302" r:id="rId39"/>
    <p:sldId id="291" r:id="rId40"/>
    <p:sldId id="268" r:id="rId41"/>
    <p:sldId id="269" r:id="rId42"/>
    <p:sldId id="301" r:id="rId43"/>
    <p:sldId id="270" r:id="rId4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D3793E-81BC-43EF-BCAE-D217A8D51E64}" v="116" dt="2022-12-19T19:28:35.4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26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48002-315D-49B1-B10F-137139C4BF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4896" y="1122363"/>
            <a:ext cx="7276733" cy="3381398"/>
          </a:xfrm>
        </p:spPr>
        <p:txBody>
          <a:bodyPr anchor="b">
            <a:normAutofit/>
          </a:bodyPr>
          <a:lstStyle>
            <a:lvl1pPr algn="l">
              <a:defRPr sz="4800" cap="none"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4535E0-4D9C-4DCA-8569-64503C5DC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4894" y="4612942"/>
            <a:ext cx="7276733" cy="1181683"/>
          </a:xfrm>
        </p:spPr>
        <p:txBody>
          <a:bodyPr>
            <a:normAutofit/>
          </a:bodyPr>
          <a:lstStyle>
            <a:lvl1pPr marL="0" indent="0" algn="l">
              <a:buNone/>
              <a:defRPr sz="18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83B68-70CF-4A98-948C-6EA4BD68D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2EF9-7F83-4AD3-B3F6-B9D4618D6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B751B-3464-41CD-B728-A72BB191E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831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B5731-248B-49C2-93DE-8A3260C9F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D4D5C5-3D5A-4F3D-8A08-7053DACF1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E5372-3FC6-4227-B2DD-6CB24E651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1B1B1-B637-4E46-B64C-F082B54C2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567AD-4B78-41F6-B814-726D4BD4C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16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674D5E-67E6-4C23-B80A-0C66B53315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76299"/>
            <a:ext cx="2628900" cy="5181601"/>
          </a:xfrm>
        </p:spPr>
        <p:txBody>
          <a:bodyPr vert="eaVert"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FEFF2A-08E8-447D-85C7-7D5A9C422C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76299"/>
            <a:ext cx="7734300" cy="518160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0030D-E580-4B0C-B5A8-2C8A094D9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DCAEB-1B6E-492E-918E-47179AF48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E4A38-A745-436E-9E33-63B9F81C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97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BFD42-94A9-4345-AF38-7D562B502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4C458-A63B-4032-B4EC-732DAC188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855B5-7F2F-408B-800D-92CB34B99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03412-EA6B-43CA-8B3A-F502587CB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6E9EE-F895-4ECE-B4B2-586D65ED8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076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8193F-AFAD-4A9A-B0EF-530DFB19D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876299"/>
            <a:ext cx="7876722" cy="371316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1BBE4-9FC1-4F89-B120-1C49D816F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46170"/>
            <a:ext cx="6781301" cy="104845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30A6B-E3FD-4920-8128-C263CA1D6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66B85-0649-47DB-AD69-458D8F600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25931-A293-42E9-BDF5-B2AE121D7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91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5262B-ECD6-47BB-A6F1-92A6033E9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B8779-51E9-44D1-9F7B-28F3C6D3C4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8474" y="2080517"/>
            <a:ext cx="4970124" cy="397738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E8BFB-5295-4C5E-9CB1-E276E9D0E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0899" y="2080517"/>
            <a:ext cx="4970124" cy="39773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5E22BF-1819-4301-B699-EF5A2F4D9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00A2DF-39DE-49C3-A213-3E8423C7A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5D3A8-238B-4A68-A9F9-672D2F060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72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7D468-D010-4225-B024-DCEF543BC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71955"/>
            <a:ext cx="10441236" cy="139835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D60A0-FCAB-425A-9ECD-94CDE4F47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926" y="1983242"/>
            <a:ext cx="5007110" cy="814387"/>
          </a:xfrm>
        </p:spPr>
        <p:txBody>
          <a:bodyPr anchor="b">
            <a:normAutofit/>
          </a:bodyPr>
          <a:lstStyle>
            <a:lvl1pPr marL="0" indent="0">
              <a:lnSpc>
                <a:spcPct val="110000"/>
              </a:lnSpc>
              <a:buNone/>
              <a:defRPr sz="2000" b="0" cap="all" spc="14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6F986B-07CB-4FB0-9419-2AAB318B8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063" y="2813959"/>
            <a:ext cx="5007110" cy="32439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A9D784-7968-4E8B-B704-E42EE8F187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9255" y="1983242"/>
            <a:ext cx="5031769" cy="814387"/>
          </a:xfrm>
        </p:spPr>
        <p:txBody>
          <a:bodyPr anchor="b">
            <a:normAutofit/>
          </a:bodyPr>
          <a:lstStyle>
            <a:lvl1pPr marL="0" indent="0">
              <a:lnSpc>
                <a:spcPct val="110000"/>
              </a:lnSpc>
              <a:buNone/>
              <a:defRPr sz="2000" b="0" cap="all" spc="14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45754F-08D1-4593-988F-95F0ED1A01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9255" y="2813959"/>
            <a:ext cx="5031769" cy="32439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ED2E61-83B4-4C8F-BBFE-D95920342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80C136-A664-4013-8073-B0C6BDEF8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AE9547-8EE7-461B-9E99-484B11E91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55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2E667-0EFA-4EE6-8E4D-20805309A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759" y="895440"/>
            <a:ext cx="10138451" cy="1832349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EE4825-BB8C-4567-B407-B4452409D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838892-25DB-4A4E-9D43-6058C45C5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3DDDA-48EF-4B42-9980-4762AF50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517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EFA7D9-6801-4DD0-8D7D-505212F46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6FA3EA-1519-4178-AC3A-231A5BAA7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23DBE-6FD6-4D60-8336-7843B4BD3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9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2D9AE-CA1A-4751-9B33-0AC09CE62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996948"/>
            <a:ext cx="3046410" cy="1479551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2400" cap="all" spc="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F9941-76E5-42B5-8464-C1A7010D9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0796" y="876300"/>
            <a:ext cx="5758235" cy="5181599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4785D8-F112-415F-9AB4-5F2AC060D1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666144"/>
            <a:ext cx="3046409" cy="319490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70A0B3-4E9C-4FAC-B1D1-2673F7B5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AA370A-33F5-48A6-962A-47C0F15D4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AD606-A37D-4697-AA7A-EAE4F101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‹nr.›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4E0B5E-1030-4A34-AB09-05ACB45CE993}"/>
              </a:ext>
            </a:extLst>
          </p:cNvPr>
          <p:cNvCxnSpPr>
            <a:cxnSpLocks/>
          </p:cNvCxnSpPr>
          <p:nvPr/>
        </p:nvCxnSpPr>
        <p:spPr>
          <a:xfrm>
            <a:off x="4610100" y="898989"/>
            <a:ext cx="0" cy="51387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887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21D4C-0A93-40A6-9645-5EF7DE6C5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989314"/>
            <a:ext cx="3046409" cy="1487185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24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2F9455-852F-4604-87D4-801E8D5DB5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4" y="876300"/>
            <a:ext cx="5943596" cy="51815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842061-B161-4973-9EE4-76D0B73FC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666143"/>
            <a:ext cx="3046409" cy="319490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DCE2E0-050A-4BC2-91DF-7A00811D2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12/20/2022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0AB003-B443-4B96-9DD9-4284E7E1E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79DBA-16C0-4FFB-B367-B96169B4B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‹nr.›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F2BD78-1D6B-4742-9726-75646D91F4AC}"/>
              </a:ext>
            </a:extLst>
          </p:cNvPr>
          <p:cNvCxnSpPr>
            <a:cxnSpLocks/>
          </p:cNvCxnSpPr>
          <p:nvPr/>
        </p:nvCxnSpPr>
        <p:spPr>
          <a:xfrm>
            <a:off x="4610100" y="898989"/>
            <a:ext cx="0" cy="51387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8863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98CBCD-166B-4F97-A6DF-DAA3BF2B2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760" y="876302"/>
            <a:ext cx="10427840" cy="1086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4D6D9-636D-450B-839A-22AE0CED2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9758" y="2065984"/>
            <a:ext cx="10427841" cy="39032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6CAEC-1EE5-4B71-9646-5C378EEBEF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2838" y="6356350"/>
            <a:ext cx="3361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326951E3-958F-4611-B170-D081BA0250F9}" type="datetimeFigureOut">
              <a:rPr lang="en-US" smtClean="0"/>
              <a:pPr/>
              <a:t>12/20/2022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70EF8-70B2-4AFC-8388-691A146AA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874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07DC7-D05C-4038-B51A-F00B7B9C99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20400" y="6356350"/>
            <a:ext cx="6176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tx2"/>
                </a:solidFill>
              </a:defRPr>
            </a:lvl1pPr>
          </a:lstStyle>
          <a:p>
            <a:fld id="{57871EFB-7B9E-4E86-A89E-697E8EBB06F2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AD4CCDA-06BF-4D2A-B44F-195AEC0B5B22}"/>
              </a:ext>
            </a:extLst>
          </p:cNvPr>
          <p:cNvCxnSpPr>
            <a:cxnSpLocks/>
          </p:cNvCxnSpPr>
          <p:nvPr/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0008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SzPct val="70000"/>
        <a:buFontTx/>
        <a:buNone/>
        <a:defRPr sz="1800" i="1" kern="1200">
          <a:solidFill>
            <a:schemeClr val="tx2"/>
          </a:solidFill>
          <a:latin typeface="+mn-lt"/>
          <a:ea typeface="+mn-ea"/>
          <a:cs typeface="+mn-cs"/>
        </a:defRPr>
      </a:lvl2pPr>
      <a:lvl3pPr marL="502920" indent="-228600" algn="l" defTabSz="914400" rtl="0" eaLnBrk="1" latinLnBrk="0" hangingPunct="1">
        <a:lnSpc>
          <a:spcPct val="12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20000"/>
        </a:lnSpc>
        <a:spcBef>
          <a:spcPts val="500"/>
        </a:spcBef>
        <a:buSzPct val="70000"/>
        <a:buFont typeface="Arial" panose="020B0604020202020204" pitchFamily="34" charset="0"/>
        <a:buNone/>
        <a:defRPr sz="1600" i="1" kern="1200">
          <a:solidFill>
            <a:schemeClr val="tx2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2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F02845A-8571-40C5-9F56-8F9B3F7C4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74C6F4C-D885-004F-E16C-75853B335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593" y="895440"/>
            <a:ext cx="5320334" cy="1560083"/>
          </a:xfrm>
        </p:spPr>
        <p:txBody>
          <a:bodyPr>
            <a:normAutofit fontScale="90000"/>
          </a:bodyPr>
          <a:lstStyle/>
          <a:p>
            <a:r>
              <a:rPr lang="da-DK" b="1" dirty="0"/>
              <a:t>Oplæg </a:t>
            </a:r>
            <a:br>
              <a:rPr lang="da-DK" b="1" dirty="0"/>
            </a:br>
            <a:br>
              <a:rPr lang="da-DK" b="1" dirty="0"/>
            </a:br>
            <a:r>
              <a:rPr lang="da-DK" b="1" dirty="0"/>
              <a:t>Dansk Irsk Setter Klub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30BB598-81B4-41BB-BC44-CD9C29AE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500" y="2871627"/>
            <a:ext cx="0" cy="3186701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A0B380E-07F6-8FA8-852C-C8199913A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566" y="2753546"/>
            <a:ext cx="4767301" cy="340255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da-DK" sz="2400" b="1" dirty="0"/>
          </a:p>
          <a:p>
            <a:pPr marL="0" indent="0">
              <a:buNone/>
            </a:pPr>
            <a:endParaRPr lang="da-DK" sz="2400" b="1" dirty="0"/>
          </a:p>
          <a:p>
            <a:pPr marL="0" indent="0">
              <a:buNone/>
            </a:pPr>
            <a:endParaRPr lang="da-DK" sz="2400" b="1" dirty="0"/>
          </a:p>
          <a:p>
            <a:pPr marL="0" indent="0">
              <a:buNone/>
            </a:pPr>
            <a:r>
              <a:rPr lang="da-DK" sz="2400" b="1" dirty="0"/>
              <a:t>Mandag den 19. december 2022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8" name="Billede 7" descr="Et billede, der indeholder græs, udendørs, brun, pattedyr&#10;&#10;Automatisk genereret beskrivelse">
            <a:extLst>
              <a:ext uri="{FF2B5EF4-FFF2-40B4-BE49-F238E27FC236}">
                <a16:creationId xmlns:a16="http://schemas.microsoft.com/office/drawing/2014/main" id="{9BAB76B7-D262-EFD2-F38E-F949317F69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4"/>
          <a:stretch/>
        </p:blipFill>
        <p:spPr>
          <a:xfrm>
            <a:off x="6096000" y="-16591"/>
            <a:ext cx="6107073" cy="687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77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8">
            <a:extLst>
              <a:ext uri="{FF2B5EF4-FFF2-40B4-BE49-F238E27FC236}">
                <a16:creationId xmlns:a16="http://schemas.microsoft.com/office/drawing/2014/main" id="{BF02845A-8571-40C5-9F56-8F9B3F7C4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1AAD5C-47EA-77FD-9E42-D594B9F04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885039"/>
            <a:ext cx="5262778" cy="1570485"/>
          </a:xfrm>
        </p:spPr>
        <p:txBody>
          <a:bodyPr anchor="b">
            <a:normAutofit/>
          </a:bodyPr>
          <a:lstStyle/>
          <a:p>
            <a:r>
              <a:rPr lang="da-DK" sz="4100"/>
              <a:t>Hverdagen i hjemmet – DU er lederen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8EDC8F5-3E44-2E6C-3D47-A8382DCF8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499" y="2813959"/>
            <a:ext cx="5847795" cy="3159001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da-DK" sz="1700" dirty="0"/>
              <a:t>365 dage i året – 330 dage hvor man ikke er på jagt/prøver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a-DK" sz="2200" b="1" dirty="0"/>
              <a:t>Hunden skal høre efter dig – grundlaget for succes!</a:t>
            </a:r>
          </a:p>
          <a:p>
            <a:pPr marL="0" indent="0">
              <a:lnSpc>
                <a:spcPct val="110000"/>
              </a:lnSpc>
              <a:buNone/>
            </a:pPr>
            <a:endParaRPr lang="da-DK" sz="1700" dirty="0"/>
          </a:p>
          <a:p>
            <a:pPr marL="0" indent="0">
              <a:lnSpc>
                <a:spcPct val="110000"/>
              </a:lnSpc>
              <a:buNone/>
            </a:pPr>
            <a:r>
              <a:rPr lang="da-DK" sz="1700" dirty="0"/>
              <a:t>Hvornår er det træning? Hunden skal trænes, men ikke hjernevaskes</a:t>
            </a:r>
          </a:p>
          <a:p>
            <a:pPr marL="0" indent="0">
              <a:lnSpc>
                <a:spcPct val="110000"/>
              </a:lnSpc>
              <a:buNone/>
            </a:pPr>
            <a:endParaRPr lang="da-DK" sz="1700" dirty="0"/>
          </a:p>
          <a:p>
            <a:pPr marL="0" indent="0">
              <a:lnSpc>
                <a:spcPct val="110000"/>
              </a:lnSpc>
              <a:buNone/>
            </a:pPr>
            <a:r>
              <a:rPr lang="da-DK" sz="1900" b="1" dirty="0"/>
              <a:t>Udnyt mulighederne</a:t>
            </a:r>
            <a:br>
              <a:rPr lang="da-DK" sz="1700" dirty="0"/>
            </a:br>
            <a:r>
              <a:rPr lang="da-DK" sz="1700" dirty="0"/>
              <a:t>- ind/ud af døren – bilen – snor af/på – mad (bliv – ”avance”)</a:t>
            </a:r>
            <a:br>
              <a:rPr lang="da-DK" sz="1700" dirty="0"/>
            </a:br>
            <a:r>
              <a:rPr lang="da-DK" sz="1700" dirty="0"/>
              <a:t>- kurven/bænken</a:t>
            </a:r>
            <a:br>
              <a:rPr lang="da-DK" sz="1700" dirty="0"/>
            </a:br>
            <a:r>
              <a:rPr lang="da-DK" sz="1700" dirty="0"/>
              <a:t>- RO, RO, RO og atter RO!! 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C51EA202-8B48-6E3B-E171-64D55271B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7705" y="1724707"/>
            <a:ext cx="4392385" cy="32942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27" name="Straight Connector 10">
            <a:extLst>
              <a:ext uri="{FF2B5EF4-FFF2-40B4-BE49-F238E27FC236}">
                <a16:creationId xmlns:a16="http://schemas.microsoft.com/office/drawing/2014/main" id="{F30BB598-81B4-41BB-BC44-CD9C29AE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954990" y="6283931"/>
            <a:ext cx="10325100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393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D4CCDA-06BF-4D2A-B44F-195AEC0B5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1C0BCA8-B9D5-4F84-B063-ABE683EE0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5EC737DF-C9BD-2DCB-0829-F2CE35C40D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57" b="9173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E12DCC6-BC83-4B12-995C-FEA02449A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-144929" y="144931"/>
            <a:ext cx="6858000" cy="656814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9000">
                <a:srgbClr val="000000">
                  <a:alpha val="45000"/>
                </a:srgbClr>
              </a:gs>
              <a:gs pos="100000">
                <a:srgbClr val="000000">
                  <a:alpha val="6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1AAD5C-47EA-77FD-9E42-D594B9F04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48" y="1161232"/>
            <a:ext cx="5291275" cy="248547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Hverdagen i hjemmet – DU er lederen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8EDC8F5-3E44-2E6C-3D47-A8382DCF8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5897" y="4993240"/>
            <a:ext cx="3694048" cy="1137107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1800" cap="all" spc="300" dirty="0" err="1">
                <a:solidFill>
                  <a:srgbClr val="FFFFFF"/>
                </a:solidFill>
              </a:rPr>
              <a:t>Træn</a:t>
            </a:r>
            <a:r>
              <a:rPr lang="en-US" sz="1800" cap="all" spc="300" dirty="0">
                <a:solidFill>
                  <a:srgbClr val="FFFFFF"/>
                </a:solidFill>
              </a:rPr>
              <a:t> “</a:t>
            </a:r>
            <a:r>
              <a:rPr lang="en-US" sz="1800" cap="all" spc="300" dirty="0" err="1">
                <a:solidFill>
                  <a:srgbClr val="FFFFFF"/>
                </a:solidFill>
              </a:rPr>
              <a:t>hjemmekontakt</a:t>
            </a:r>
            <a:r>
              <a:rPr lang="en-US" sz="1800" cap="all" spc="300" dirty="0">
                <a:solidFill>
                  <a:srgbClr val="FFFFFF"/>
                </a:solidFill>
              </a:rPr>
              <a:t>”</a:t>
            </a:r>
          </a:p>
          <a:p>
            <a:pPr marL="0" indent="0">
              <a:buNone/>
            </a:pPr>
            <a:endParaRPr lang="en-US" sz="1800" cap="all" spc="300" dirty="0">
              <a:solidFill>
                <a:srgbClr val="FFFFFF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476E355-DC49-4AFB-88DE-62B854B9B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8134" y="3782313"/>
            <a:ext cx="0" cy="2054457"/>
          </a:xfrm>
          <a:prstGeom prst="line">
            <a:avLst/>
          </a:prstGeom>
          <a:ln w="1079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512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F02845A-8571-40C5-9F56-8F9B3F7C4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1AAD5C-47EA-77FD-9E42-D594B9F04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593" y="895440"/>
            <a:ext cx="4569407" cy="156008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a-DK" sz="3700"/>
              <a:t>Hverdagen i hjemmet – DU er lederen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30BB598-81B4-41BB-BC44-CD9C29AE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500" y="2871627"/>
            <a:ext cx="0" cy="3186701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8EDC8F5-3E44-2E6C-3D47-A8382DCF8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0033" y="2753546"/>
            <a:ext cx="3746928" cy="340255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da-DK" dirty="0"/>
              <a:t>Tag hunden med – de elsker det!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5" name="Billede 4" descr="Et billede, der indeholder bil, græs, åbn, stamme&#10;&#10;Automatisk genereret beskrivelse">
            <a:extLst>
              <a:ext uri="{FF2B5EF4-FFF2-40B4-BE49-F238E27FC236}">
                <a16:creationId xmlns:a16="http://schemas.microsoft.com/office/drawing/2014/main" id="{726BC96E-0DA8-CAB4-C84E-19A9C3479F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75"/>
          <a:stretch/>
        </p:blipFill>
        <p:spPr>
          <a:xfrm>
            <a:off x="6096000" y="491206"/>
            <a:ext cx="5655969" cy="63667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24863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ACE703B-177A-4A03-827E-692635A35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1AAD5C-47EA-77FD-9E42-D594B9F04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7" y="157823"/>
            <a:ext cx="10506074" cy="1918628"/>
          </a:xfrm>
        </p:spPr>
        <p:txBody>
          <a:bodyPr anchor="ctr">
            <a:normAutofit/>
          </a:bodyPr>
          <a:lstStyle/>
          <a:p>
            <a:r>
              <a:rPr lang="da-DK" dirty="0"/>
              <a:t>Hverdagen i hjemmet – DU er lederen</a:t>
            </a:r>
            <a:br>
              <a:rPr lang="da-DK" dirty="0"/>
            </a:br>
            <a:r>
              <a:rPr lang="da-DK" sz="2400" dirty="0"/>
              <a:t>Skab et </a:t>
            </a:r>
            <a:r>
              <a:rPr lang="da-DK" sz="2400" b="1" dirty="0"/>
              <a:t>”</a:t>
            </a:r>
            <a:r>
              <a:rPr lang="da-DK" sz="2700" b="1" dirty="0"/>
              <a:t>Fristed” </a:t>
            </a:r>
            <a:r>
              <a:rPr lang="da-DK" sz="2700" dirty="0"/>
              <a:t>for hunden</a:t>
            </a:r>
            <a:endParaRPr lang="da-DK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C0D56F-4A65-48B9-843D-F9D262C35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34000" y="4244223"/>
            <a:ext cx="0" cy="1623177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8EDC8F5-3E44-2E6C-3D47-A8382DCF8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537" y="2331486"/>
            <a:ext cx="4883021" cy="219502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8" name="Billede 7" descr="Et billede, der indeholder kort&#10;&#10;Automatisk genereret beskrivelse">
            <a:extLst>
              <a:ext uri="{FF2B5EF4-FFF2-40B4-BE49-F238E27FC236}">
                <a16:creationId xmlns:a16="http://schemas.microsoft.com/office/drawing/2014/main" id="{E01A3B15-1EEA-C8E5-68FC-791216592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23" y="2343280"/>
            <a:ext cx="12215623" cy="451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69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17">
            <a:extLst>
              <a:ext uri="{FF2B5EF4-FFF2-40B4-BE49-F238E27FC236}">
                <a16:creationId xmlns:a16="http://schemas.microsoft.com/office/drawing/2014/main" id="{EAD4CCDA-06BF-4D2A-B44F-195AEC0B5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3" name="Rectangle 19">
            <a:extLst>
              <a:ext uri="{FF2B5EF4-FFF2-40B4-BE49-F238E27FC236}">
                <a16:creationId xmlns:a16="http://schemas.microsoft.com/office/drawing/2014/main" id="{98C10BD4-F3F8-4089-8DB0-71FB15FD9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2FE0156-B4A6-B4F9-3D04-E19AC39C5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74" y="1176617"/>
            <a:ext cx="4949719" cy="2432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/>
              <a:t>Dressurprincipper</a:t>
            </a:r>
            <a:br>
              <a:rPr lang="en-US" sz="4800" dirty="0"/>
            </a:br>
            <a:br>
              <a:rPr lang="en-US" sz="4800" dirty="0"/>
            </a:br>
            <a:r>
              <a:rPr lang="en-US" sz="4800" b="1" dirty="0"/>
              <a:t>“</a:t>
            </a:r>
            <a:r>
              <a:rPr lang="en-US" sz="4800" b="1" dirty="0" err="1"/>
              <a:t>Puslespillet</a:t>
            </a:r>
            <a:r>
              <a:rPr lang="en-US" sz="4800" b="1" dirty="0"/>
              <a:t>”</a:t>
            </a:r>
          </a:p>
        </p:txBody>
      </p:sp>
      <p:cxnSp>
        <p:nvCxnSpPr>
          <p:cNvPr id="44" name="Straight Connector 21">
            <a:extLst>
              <a:ext uri="{FF2B5EF4-FFF2-40B4-BE49-F238E27FC236}">
                <a16:creationId xmlns:a16="http://schemas.microsoft.com/office/drawing/2014/main" id="{76A5D06F-DF26-4A88-BF73-C1B592E66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61995" y="3924728"/>
            <a:ext cx="0" cy="2115714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DA347F54-CF50-E9BF-C728-0DAE78F951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1" y="902249"/>
            <a:ext cx="51816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50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17">
            <a:extLst>
              <a:ext uri="{FF2B5EF4-FFF2-40B4-BE49-F238E27FC236}">
                <a16:creationId xmlns:a16="http://schemas.microsoft.com/office/drawing/2014/main" id="{EAD4CCDA-06BF-4D2A-B44F-195AEC0B5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4" name="Rectangle 19">
            <a:extLst>
              <a:ext uri="{FF2B5EF4-FFF2-40B4-BE49-F238E27FC236}">
                <a16:creationId xmlns:a16="http://schemas.microsoft.com/office/drawing/2014/main" id="{98C10BD4-F3F8-4089-8DB0-71FB15FD9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2FE0156-B4A6-B4F9-3D04-E19AC39C5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74" y="1176617"/>
            <a:ext cx="5989974" cy="385702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300" dirty="0"/>
              <a:t># 1</a:t>
            </a:r>
            <a:br>
              <a:rPr lang="en-US" sz="2300" dirty="0"/>
            </a:br>
            <a:br>
              <a:rPr lang="en-US" sz="2300" dirty="0"/>
            </a:br>
            <a:br>
              <a:rPr lang="en-US" sz="2300" dirty="0"/>
            </a:br>
            <a:r>
              <a:rPr lang="en-US" sz="2700" dirty="0"/>
              <a:t>99 % </a:t>
            </a:r>
            <a:r>
              <a:rPr lang="en-US" sz="2700" dirty="0" err="1"/>
              <a:t>positiv</a:t>
            </a:r>
            <a:r>
              <a:rPr lang="en-US" sz="2700" dirty="0"/>
              <a:t> – </a:t>
            </a:r>
            <a:br>
              <a:rPr lang="en-US" sz="2700" dirty="0"/>
            </a:br>
            <a:r>
              <a:rPr lang="en-US" sz="2700" dirty="0"/>
              <a:t>1 % ”sur”</a:t>
            </a:r>
            <a:br>
              <a:rPr lang="en-US" sz="2700" dirty="0"/>
            </a:br>
            <a:br>
              <a:rPr lang="en-US" sz="2700" dirty="0"/>
            </a:br>
            <a:r>
              <a:rPr lang="en-US" sz="2700" dirty="0" err="1"/>
              <a:t>Stemmeføring</a:t>
            </a:r>
            <a:r>
              <a:rPr lang="en-US" sz="2700" dirty="0"/>
              <a:t> </a:t>
            </a:r>
            <a:r>
              <a:rPr lang="en-US" sz="2700" dirty="0" err="1"/>
              <a:t>og</a:t>
            </a:r>
            <a:r>
              <a:rPr lang="en-US" sz="2700" dirty="0"/>
              <a:t> </a:t>
            </a:r>
            <a:r>
              <a:rPr lang="en-US" sz="2700" dirty="0" err="1"/>
              <a:t>korte</a:t>
            </a:r>
            <a:r>
              <a:rPr lang="en-US" sz="2700" dirty="0"/>
              <a:t> </a:t>
            </a:r>
            <a:r>
              <a:rPr lang="en-US" sz="2700" dirty="0" err="1"/>
              <a:t>kommandoer</a:t>
            </a:r>
            <a:r>
              <a:rPr lang="en-US" sz="2700" dirty="0"/>
              <a:t>  </a:t>
            </a:r>
            <a:br>
              <a:rPr lang="en-US" sz="2700" dirty="0"/>
            </a:br>
            <a:br>
              <a:rPr lang="en-US" sz="2700" dirty="0"/>
            </a:br>
            <a:r>
              <a:rPr lang="en-US" sz="2700" dirty="0" err="1"/>
              <a:t>Irettesæt</a:t>
            </a:r>
            <a:r>
              <a:rPr lang="en-US" sz="2700" dirty="0"/>
              <a:t> </a:t>
            </a:r>
            <a:r>
              <a:rPr lang="en-US" sz="2700" dirty="0" err="1"/>
              <a:t>hunden</a:t>
            </a:r>
            <a:r>
              <a:rPr lang="en-US" sz="2700" dirty="0"/>
              <a:t> </a:t>
            </a:r>
            <a:r>
              <a:rPr lang="en-US" sz="2700" dirty="0" err="1"/>
              <a:t>hurtigt</a:t>
            </a:r>
            <a:r>
              <a:rPr lang="en-US" sz="2700" dirty="0"/>
              <a:t>!</a:t>
            </a:r>
            <a:br>
              <a:rPr lang="en-US" sz="2700" dirty="0"/>
            </a:br>
            <a:br>
              <a:rPr lang="en-US" sz="2700" dirty="0"/>
            </a:br>
            <a:r>
              <a:rPr lang="en-US" sz="2700" dirty="0" err="1"/>
              <a:t>Vær</a:t>
            </a:r>
            <a:r>
              <a:rPr lang="en-US" sz="2700" dirty="0"/>
              <a:t> et </a:t>
            </a:r>
            <a:r>
              <a:rPr lang="en-US" sz="2700" dirty="0" err="1"/>
              <a:t>skridt</a:t>
            </a:r>
            <a:r>
              <a:rPr lang="en-US" sz="2700" dirty="0"/>
              <a:t> </a:t>
            </a:r>
            <a:r>
              <a:rPr lang="en-US" sz="2700" dirty="0" err="1"/>
              <a:t>foran</a:t>
            </a:r>
            <a:r>
              <a:rPr lang="en-US" sz="2700" dirty="0"/>
              <a:t> </a:t>
            </a:r>
            <a:r>
              <a:rPr lang="en-US" sz="2700" dirty="0" err="1"/>
              <a:t>hunden</a:t>
            </a:r>
            <a:br>
              <a:rPr lang="en-US" sz="2700" dirty="0"/>
            </a:br>
            <a:br>
              <a:rPr lang="en-US" sz="2700" dirty="0"/>
            </a:br>
            <a:r>
              <a:rPr lang="en-US" sz="2700" dirty="0" err="1"/>
              <a:t>Bliv</a:t>
            </a:r>
            <a:r>
              <a:rPr lang="en-US" sz="2700" dirty="0"/>
              <a:t> </a:t>
            </a:r>
            <a:r>
              <a:rPr lang="en-US" sz="2700" dirty="0" err="1"/>
              <a:t>aldrig</a:t>
            </a:r>
            <a:r>
              <a:rPr lang="en-US" sz="2700" dirty="0"/>
              <a:t> </a:t>
            </a:r>
            <a:r>
              <a:rPr lang="en-US" sz="2700" dirty="0" err="1"/>
              <a:t>hidsig</a:t>
            </a:r>
            <a:r>
              <a:rPr lang="en-US" sz="2700" dirty="0"/>
              <a:t>!</a:t>
            </a:r>
          </a:p>
        </p:txBody>
      </p:sp>
      <p:cxnSp>
        <p:nvCxnSpPr>
          <p:cNvPr id="45" name="Straight Connector 21">
            <a:extLst>
              <a:ext uri="{FF2B5EF4-FFF2-40B4-BE49-F238E27FC236}">
                <a16:creationId xmlns:a16="http://schemas.microsoft.com/office/drawing/2014/main" id="{76A5D06F-DF26-4A88-BF73-C1B592E66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61995" y="3924728"/>
            <a:ext cx="0" cy="2115714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DA347F54-CF50-E9BF-C728-0DAE78F951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940121" y="876300"/>
            <a:ext cx="3493360" cy="523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01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D4CCDA-06BF-4D2A-B44F-195AEC0B5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8C10BD4-F3F8-4089-8DB0-71FB15FD9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2FE0156-B4A6-B4F9-3D04-E19AC39C5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672" y="662325"/>
            <a:ext cx="6717944" cy="321629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dirty="0"/>
              <a:t># 2</a:t>
            </a:r>
            <a:br>
              <a:rPr lang="en-US" sz="2600" dirty="0"/>
            </a:br>
            <a:br>
              <a:rPr lang="en-US" sz="2600" dirty="0"/>
            </a:br>
            <a:r>
              <a:rPr lang="en-US" sz="2600" b="1" dirty="0" err="1"/>
              <a:t>Kontakt</a:t>
            </a:r>
            <a:r>
              <a:rPr lang="en-US" sz="2600" dirty="0"/>
              <a:t> er </a:t>
            </a:r>
            <a:r>
              <a:rPr lang="en-US" sz="2600" dirty="0" err="1"/>
              <a:t>grundlaget</a:t>
            </a:r>
            <a:r>
              <a:rPr lang="en-US" sz="2600" dirty="0"/>
              <a:t> for </a:t>
            </a:r>
            <a:r>
              <a:rPr lang="en-US" sz="2600" dirty="0" err="1"/>
              <a:t>succesfuld</a:t>
            </a:r>
            <a:r>
              <a:rPr lang="en-US" sz="2600" dirty="0"/>
              <a:t> </a:t>
            </a:r>
            <a:r>
              <a:rPr lang="en-US" sz="2600" dirty="0" err="1"/>
              <a:t>hundedressur</a:t>
            </a:r>
            <a:r>
              <a:rPr lang="en-US" sz="2600" dirty="0"/>
              <a:t> </a:t>
            </a:r>
            <a:br>
              <a:rPr lang="en-US" sz="2600" dirty="0"/>
            </a:br>
            <a:br>
              <a:rPr lang="en-US" sz="2600" dirty="0"/>
            </a:br>
            <a:r>
              <a:rPr lang="en-US" sz="2600" dirty="0"/>
              <a:t>”</a:t>
            </a:r>
            <a:r>
              <a:rPr lang="en-US" sz="2600" dirty="0" err="1"/>
              <a:t>Hunden</a:t>
            </a:r>
            <a:r>
              <a:rPr lang="en-US" sz="2600" dirty="0"/>
              <a:t> er med dig – </a:t>
            </a:r>
            <a:r>
              <a:rPr lang="en-US" sz="2600" dirty="0" err="1"/>
              <a:t>ikke</a:t>
            </a:r>
            <a:r>
              <a:rPr lang="en-US" sz="2600" dirty="0"/>
              <a:t> </a:t>
            </a:r>
            <a:r>
              <a:rPr lang="en-US" sz="2600" dirty="0" err="1"/>
              <a:t>omvendt</a:t>
            </a:r>
            <a:r>
              <a:rPr lang="en-US" sz="2600" dirty="0"/>
              <a:t>”</a:t>
            </a:r>
            <a:br>
              <a:rPr lang="en-US" sz="2600" dirty="0"/>
            </a:br>
            <a:br>
              <a:rPr lang="en-US" sz="2600" dirty="0"/>
            </a:br>
            <a:r>
              <a:rPr lang="en-US" sz="2600" dirty="0"/>
              <a:t>Det </a:t>
            </a:r>
            <a:r>
              <a:rPr lang="en-US" sz="2600" dirty="0" err="1"/>
              <a:t>skal</a:t>
            </a:r>
            <a:r>
              <a:rPr lang="en-US" sz="2600" dirty="0"/>
              <a:t> </a:t>
            </a:r>
            <a:r>
              <a:rPr lang="en-US" sz="2600" dirty="0" err="1"/>
              <a:t>være</a:t>
            </a:r>
            <a:r>
              <a:rPr lang="en-US" sz="2600" dirty="0"/>
              <a:t> et </a:t>
            </a:r>
            <a:r>
              <a:rPr lang="en-US" sz="2600" dirty="0" err="1"/>
              <a:t>samarbejde</a:t>
            </a:r>
            <a:endParaRPr lang="en-US" sz="260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6A5D06F-DF26-4A88-BF73-C1B592E66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61995" y="3924728"/>
            <a:ext cx="0" cy="2115714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DA347F54-CF50-E9BF-C728-0DAE78F951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0976"/>
          <a:stretch/>
        </p:blipFill>
        <p:spPr>
          <a:xfrm>
            <a:off x="6920318" y="854115"/>
            <a:ext cx="4379010" cy="5197947"/>
          </a:xfrm>
          <a:custGeom>
            <a:avLst/>
            <a:gdLst/>
            <a:ahLst/>
            <a:cxnLst/>
            <a:rect l="l" t="t" r="r" b="b"/>
            <a:pathLst>
              <a:path w="4379010" h="5197947">
                <a:moveTo>
                  <a:pt x="2189246" y="0"/>
                </a:moveTo>
                <a:lnTo>
                  <a:pt x="2189765" y="0"/>
                </a:lnTo>
                <a:cubicBezTo>
                  <a:pt x="3398870" y="0"/>
                  <a:pt x="4379010" y="980166"/>
                  <a:pt x="4379010" y="2189248"/>
                </a:cubicBezTo>
                <a:lnTo>
                  <a:pt x="4379010" y="5197947"/>
                </a:lnTo>
                <a:lnTo>
                  <a:pt x="0" y="5197947"/>
                </a:lnTo>
                <a:lnTo>
                  <a:pt x="0" y="2457757"/>
                </a:lnTo>
                <a:lnTo>
                  <a:pt x="0" y="2189248"/>
                </a:lnTo>
                <a:cubicBezTo>
                  <a:pt x="0" y="980166"/>
                  <a:pt x="980137" y="0"/>
                  <a:pt x="218924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72018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17">
            <a:extLst>
              <a:ext uri="{FF2B5EF4-FFF2-40B4-BE49-F238E27FC236}">
                <a16:creationId xmlns:a16="http://schemas.microsoft.com/office/drawing/2014/main" id="{EAD4CCDA-06BF-4D2A-B44F-195AEC0B5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4" name="Rectangle 19">
            <a:extLst>
              <a:ext uri="{FF2B5EF4-FFF2-40B4-BE49-F238E27FC236}">
                <a16:creationId xmlns:a16="http://schemas.microsoft.com/office/drawing/2014/main" id="{98C10BD4-F3F8-4089-8DB0-71FB15FD9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2FE0156-B4A6-B4F9-3D04-E19AC39C5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75" y="876301"/>
            <a:ext cx="5267926" cy="273252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dirty="0"/>
              <a:t># 3</a:t>
            </a:r>
            <a:br>
              <a:rPr lang="en-US" sz="2600" dirty="0"/>
            </a:br>
            <a:br>
              <a:rPr lang="en-US" sz="2600" dirty="0"/>
            </a:br>
            <a:br>
              <a:rPr lang="en-US" sz="2600" dirty="0"/>
            </a:br>
            <a:r>
              <a:rPr lang="en-US" sz="2600" dirty="0" err="1"/>
              <a:t>Træn</a:t>
            </a:r>
            <a:r>
              <a:rPr lang="en-US" sz="2600" dirty="0"/>
              <a:t> </a:t>
            </a:r>
            <a:r>
              <a:rPr lang="en-US" sz="2600" b="1" dirty="0" err="1"/>
              <a:t>én</a:t>
            </a:r>
            <a:r>
              <a:rPr lang="en-US" sz="2600" b="1" dirty="0"/>
              <a:t> </a:t>
            </a:r>
            <a:r>
              <a:rPr lang="en-US" sz="2600" b="1" dirty="0" err="1"/>
              <a:t>disciplin</a:t>
            </a:r>
            <a:r>
              <a:rPr lang="en-US" sz="2600" b="1" dirty="0"/>
              <a:t> </a:t>
            </a:r>
            <a:r>
              <a:rPr lang="en-US" sz="2600" dirty="0"/>
              <a:t>ad </a:t>
            </a:r>
            <a:r>
              <a:rPr lang="en-US" sz="2600" dirty="0" err="1"/>
              <a:t>gangen</a:t>
            </a:r>
            <a:r>
              <a:rPr lang="en-US" sz="2600" dirty="0"/>
              <a:t> </a:t>
            </a:r>
            <a:br>
              <a:rPr lang="en-US" sz="2600" dirty="0"/>
            </a:br>
            <a:r>
              <a:rPr lang="en-US" sz="2600" dirty="0"/>
              <a:t>(</a:t>
            </a:r>
            <a:r>
              <a:rPr lang="en-US" sz="2600" dirty="0" err="1"/>
              <a:t>i</a:t>
            </a:r>
            <a:r>
              <a:rPr lang="en-US" sz="2600" dirty="0"/>
              <a:t> </a:t>
            </a:r>
            <a:r>
              <a:rPr lang="en-US" sz="2600" dirty="0" err="1"/>
              <a:t>starten</a:t>
            </a:r>
            <a:r>
              <a:rPr lang="en-US" sz="2600" dirty="0"/>
              <a:t>)</a:t>
            </a:r>
            <a:br>
              <a:rPr lang="en-US" sz="2600" dirty="0"/>
            </a:br>
            <a:br>
              <a:rPr lang="en-US" sz="2600" dirty="0"/>
            </a:br>
            <a:r>
              <a:rPr lang="en-US" sz="2600" dirty="0"/>
              <a:t>“</a:t>
            </a:r>
            <a:r>
              <a:rPr lang="en-US" sz="2600" dirty="0" err="1"/>
              <a:t>Senere</a:t>
            </a:r>
            <a:r>
              <a:rPr lang="en-US" sz="2600" dirty="0"/>
              <a:t> </a:t>
            </a:r>
            <a:r>
              <a:rPr lang="en-US" sz="2600" dirty="0" err="1"/>
              <a:t>samles</a:t>
            </a:r>
            <a:r>
              <a:rPr lang="en-US" sz="2600" dirty="0"/>
              <a:t> </a:t>
            </a:r>
            <a:r>
              <a:rPr lang="en-US" sz="2600" dirty="0" err="1"/>
              <a:t>puslespillet</a:t>
            </a:r>
            <a:r>
              <a:rPr lang="en-US" sz="2600" dirty="0"/>
              <a:t>”</a:t>
            </a:r>
          </a:p>
        </p:txBody>
      </p:sp>
      <p:cxnSp>
        <p:nvCxnSpPr>
          <p:cNvPr id="45" name="Straight Connector 21">
            <a:extLst>
              <a:ext uri="{FF2B5EF4-FFF2-40B4-BE49-F238E27FC236}">
                <a16:creationId xmlns:a16="http://schemas.microsoft.com/office/drawing/2014/main" id="{76A5D06F-DF26-4A88-BF73-C1B592E66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61995" y="3924728"/>
            <a:ext cx="0" cy="2115714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ladsholder til indhold 9">
            <a:extLst>
              <a:ext uri="{FF2B5EF4-FFF2-40B4-BE49-F238E27FC236}">
                <a16:creationId xmlns:a16="http://schemas.microsoft.com/office/drawing/2014/main" id="{6960FAF6-A545-435F-8F2C-18E12A60E4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18644" y="1656990"/>
            <a:ext cx="3290425" cy="390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2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D4CCDA-06BF-4D2A-B44F-195AEC0B5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1C0BCA8-B9D5-4F84-B063-ABE683EE0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DA347F54-CF50-E9BF-C728-0DAE78F951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8" b="639"/>
          <a:stretch/>
        </p:blipFill>
        <p:spPr>
          <a:xfrm>
            <a:off x="21" y="-1"/>
            <a:ext cx="12191979" cy="685798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E12DCC6-BC83-4B12-995C-FEA02449A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-144929" y="144931"/>
            <a:ext cx="6858000" cy="656814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9000">
                <a:srgbClr val="000000">
                  <a:alpha val="45000"/>
                </a:srgbClr>
              </a:gs>
              <a:gs pos="100000">
                <a:srgbClr val="000000">
                  <a:alpha val="6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2FE0156-B4A6-B4F9-3D04-E19AC39C5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152" y="2694095"/>
            <a:ext cx="5861647" cy="293137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300" dirty="0">
                <a:solidFill>
                  <a:srgbClr val="FFFFFF"/>
                </a:solidFill>
              </a:rPr>
              <a:t>#4</a:t>
            </a:r>
            <a:br>
              <a:rPr lang="en-US" sz="2300" dirty="0">
                <a:solidFill>
                  <a:srgbClr val="FFFFFF"/>
                </a:solidFill>
              </a:rPr>
            </a:br>
            <a:br>
              <a:rPr lang="en-US" sz="2300" dirty="0">
                <a:solidFill>
                  <a:srgbClr val="FFFFFF"/>
                </a:solidFill>
              </a:rPr>
            </a:br>
            <a:br>
              <a:rPr lang="en-US" sz="2300" dirty="0">
                <a:solidFill>
                  <a:srgbClr val="FFFFFF"/>
                </a:solidFill>
              </a:rPr>
            </a:br>
            <a:r>
              <a:rPr lang="en-US" sz="2800" dirty="0" err="1">
                <a:solidFill>
                  <a:srgbClr val="FFFFFF"/>
                </a:solidFill>
              </a:rPr>
              <a:t>Gå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ikke</a:t>
            </a:r>
            <a:r>
              <a:rPr lang="en-US" sz="2800" dirty="0">
                <a:solidFill>
                  <a:srgbClr val="FFFFFF"/>
                </a:solidFill>
              </a:rPr>
              <a:t> for </a:t>
            </a:r>
            <a:r>
              <a:rPr lang="en-US" sz="2800" dirty="0" err="1">
                <a:solidFill>
                  <a:srgbClr val="FFFFFF"/>
                </a:solidFill>
              </a:rPr>
              <a:t>hurtigt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frem</a:t>
            </a:r>
            <a:r>
              <a:rPr lang="en-US" sz="2800" dirty="0">
                <a:solidFill>
                  <a:srgbClr val="FFFFFF"/>
                </a:solidFill>
              </a:rPr>
              <a:t>. </a:t>
            </a:r>
            <a:br>
              <a:rPr lang="en-US" sz="2800" dirty="0">
                <a:solidFill>
                  <a:srgbClr val="FFFFFF"/>
                </a:solidFill>
              </a:rPr>
            </a:b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“Styr </a:t>
            </a:r>
            <a:r>
              <a:rPr lang="en-US" sz="2800" dirty="0" err="1">
                <a:solidFill>
                  <a:srgbClr val="FFFFFF"/>
                </a:solidFill>
              </a:rPr>
              <a:t>ivrigheden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og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egne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ambitioner</a:t>
            </a:r>
            <a:r>
              <a:rPr lang="en-US" sz="2800" dirty="0">
                <a:solidFill>
                  <a:srgbClr val="FFFFFF"/>
                </a:solidFill>
              </a:rPr>
              <a:t>”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476E355-DC49-4AFB-88DE-62B854B9B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8134" y="3782313"/>
            <a:ext cx="0" cy="2054457"/>
          </a:xfrm>
          <a:prstGeom prst="line">
            <a:avLst/>
          </a:prstGeom>
          <a:ln w="1079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23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EAD4CCDA-06BF-4D2A-B44F-195AEC0B5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51C0BCA8-B9D5-4F84-B063-ABE683EE0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Kan være et billede af dyr, natur og græs">
            <a:extLst>
              <a:ext uri="{FF2B5EF4-FFF2-40B4-BE49-F238E27FC236}">
                <a16:creationId xmlns:a16="http://schemas.microsoft.com/office/drawing/2014/main" id="{F3CCB481-DD2E-B334-2654-3F4336E8FB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90" b="8160"/>
          <a:stretch/>
        </p:blipFill>
        <p:spPr bwMode="auto">
          <a:xfrm>
            <a:off x="20" y="10"/>
            <a:ext cx="12191979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Rectangle 1034">
            <a:extLst>
              <a:ext uri="{FF2B5EF4-FFF2-40B4-BE49-F238E27FC236}">
                <a16:creationId xmlns:a16="http://schemas.microsoft.com/office/drawing/2014/main" id="{3E12DCC6-BC83-4B12-995C-FEA02449A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-144929" y="144931"/>
            <a:ext cx="6858000" cy="656814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9000">
                <a:srgbClr val="000000">
                  <a:alpha val="45000"/>
                </a:srgbClr>
              </a:gs>
              <a:gs pos="100000">
                <a:srgbClr val="000000">
                  <a:alpha val="6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2FE0156-B4A6-B4F9-3D04-E19AC39C5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48" y="1161232"/>
            <a:ext cx="5291275" cy="248547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dirty="0">
                <a:solidFill>
                  <a:srgbClr val="FFFFFF"/>
                </a:solidFill>
              </a:rPr>
              <a:t>#5</a:t>
            </a:r>
            <a:br>
              <a:rPr lang="en-US" sz="3400" dirty="0">
                <a:solidFill>
                  <a:srgbClr val="FFFFFF"/>
                </a:solidFill>
              </a:rPr>
            </a:br>
            <a:br>
              <a:rPr lang="en-US" sz="3400" dirty="0">
                <a:solidFill>
                  <a:srgbClr val="FFFFFF"/>
                </a:solidFill>
              </a:rPr>
            </a:br>
            <a:r>
              <a:rPr lang="en-US" sz="3400" dirty="0" err="1">
                <a:solidFill>
                  <a:srgbClr val="FFFFFF"/>
                </a:solidFill>
              </a:rPr>
              <a:t>Træn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ikke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meget</a:t>
            </a:r>
            <a:r>
              <a:rPr lang="en-US" sz="3400" dirty="0">
                <a:solidFill>
                  <a:srgbClr val="FFFFFF"/>
                </a:solidFill>
              </a:rPr>
              <a:t>, men </a:t>
            </a:r>
            <a:r>
              <a:rPr lang="en-US" sz="3400" dirty="0" err="1">
                <a:solidFill>
                  <a:srgbClr val="FFFFFF"/>
                </a:solidFill>
              </a:rPr>
              <a:t>træn</a:t>
            </a:r>
            <a:r>
              <a:rPr lang="en-US" sz="3400" dirty="0">
                <a:solidFill>
                  <a:srgbClr val="FFFFFF"/>
                </a:solidFill>
              </a:rPr>
              <a:t> </a:t>
            </a:r>
            <a:r>
              <a:rPr lang="en-US" sz="3400" dirty="0" err="1">
                <a:solidFill>
                  <a:srgbClr val="FFFFFF"/>
                </a:solidFill>
              </a:rPr>
              <a:t>rigtigt</a:t>
            </a:r>
            <a:r>
              <a:rPr lang="en-US" sz="3400" dirty="0">
                <a:solidFill>
                  <a:srgbClr val="FFFFFF"/>
                </a:solidFill>
              </a:rPr>
              <a:t>!!</a:t>
            </a:r>
            <a:br>
              <a:rPr lang="en-US" sz="3400" dirty="0">
                <a:solidFill>
                  <a:srgbClr val="FFFFFF"/>
                </a:solidFill>
              </a:rPr>
            </a:br>
            <a:endParaRPr lang="en-US" sz="3400" dirty="0">
              <a:solidFill>
                <a:srgbClr val="FFFFFF"/>
              </a:solidFill>
            </a:endParaRPr>
          </a:p>
        </p:txBody>
      </p:sp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7476E355-DC49-4AFB-88DE-62B854B9B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8134" y="3782313"/>
            <a:ext cx="0" cy="2054457"/>
          </a:xfrm>
          <a:prstGeom prst="line">
            <a:avLst/>
          </a:prstGeom>
          <a:ln w="1079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3420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BA752A72-85AE-4898-800C-83AA48A96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135109-41C6-1FBD-7252-8071B2F4A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297" y="876300"/>
            <a:ext cx="4562704" cy="1579222"/>
          </a:xfrm>
        </p:spPr>
        <p:txBody>
          <a:bodyPr>
            <a:normAutofit/>
          </a:bodyPr>
          <a:lstStyle/>
          <a:p>
            <a:r>
              <a:rPr lang="da-DK" dirty="0"/>
              <a:t>Baggrund for oplæg</a:t>
            </a:r>
          </a:p>
        </p:txBody>
      </p:sp>
      <p:cxnSp>
        <p:nvCxnSpPr>
          <p:cNvPr id="17" name="Straight Connector 13">
            <a:extLst>
              <a:ext uri="{FF2B5EF4-FFF2-40B4-BE49-F238E27FC236}">
                <a16:creationId xmlns:a16="http://schemas.microsoft.com/office/drawing/2014/main" id="{F44652EC-C642-4099-9CB1-67BCF3CB5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500" y="2871199"/>
            <a:ext cx="0" cy="3186701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F9844EA-4B3A-50B3-1AD4-79D805271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3341" y="2753973"/>
            <a:ext cx="3793664" cy="3303927"/>
          </a:xfrm>
        </p:spPr>
        <p:txBody>
          <a:bodyPr anchor="b"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da-DK" sz="1300" dirty="0"/>
              <a:t>Telefonen ringer……..”Heidi Siff” står der…..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a-DK" sz="1300" dirty="0"/>
              <a:t>Ret hurtigt i samtalen fornemmer jeg, at Heidi har en (NY) ide´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a-DK" sz="1300" dirty="0"/>
              <a:t>Heidi: ”</a:t>
            </a:r>
            <a:r>
              <a:rPr lang="da-DK" sz="1300" dirty="0" err="1"/>
              <a:t>Fille</a:t>
            </a:r>
            <a:r>
              <a:rPr lang="da-DK" sz="1300" dirty="0"/>
              <a:t>, jeg har tænkt på noget nyt…...”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a-DK" sz="1300" dirty="0"/>
              <a:t>Mig: ”</a:t>
            </a:r>
            <a:r>
              <a:rPr lang="da-DK" sz="1300" dirty="0" err="1"/>
              <a:t>jaaaa</a:t>
            </a:r>
            <a:r>
              <a:rPr lang="da-DK" sz="1300" dirty="0"/>
              <a:t>…..” (tænkte i hvilket land der nu var en prøve…)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a-DK" sz="1300" dirty="0"/>
              <a:t>Heidi: ”Vi skal lave et webinar for nye hundeførere”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a-DK" sz="1300" dirty="0"/>
              <a:t>Mig: ”Rigtig god ide`…….”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a-DK" sz="1300" dirty="0"/>
              <a:t>Heidi: ”Jeg mangler en der kan holde et oplæg – vil du?”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a-DK" sz="1300" dirty="0"/>
              <a:t>Mig: ”JA”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a-DK" sz="1300" dirty="0"/>
              <a:t>Heidi: ”Fedt – fortæl kort og præcist, ikke alt det skolelærersnak”</a:t>
            </a:r>
          </a:p>
          <a:p>
            <a:pPr marL="0" indent="0">
              <a:lnSpc>
                <a:spcPct val="110000"/>
              </a:lnSpc>
              <a:buNone/>
            </a:pPr>
            <a:endParaRPr lang="da-DK" sz="1300" dirty="0"/>
          </a:p>
        </p:txBody>
      </p:sp>
      <p:pic>
        <p:nvPicPr>
          <p:cNvPr id="5" name="Billede 4" descr="Et billede, der indeholder tekst, tavle&#10;&#10;Automatisk genereret beskrivelse">
            <a:extLst>
              <a:ext uri="{FF2B5EF4-FFF2-40B4-BE49-F238E27FC236}">
                <a16:creationId xmlns:a16="http://schemas.microsoft.com/office/drawing/2014/main" id="{FE47F27E-4881-BB39-B654-E80F8C3727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1" r="2" b="2"/>
          <a:stretch/>
        </p:blipFill>
        <p:spPr>
          <a:xfrm>
            <a:off x="6096000" y="-48589"/>
            <a:ext cx="6086702" cy="3428999"/>
          </a:xfrm>
          <a:prstGeom prst="rect">
            <a:avLst/>
          </a:prstGeom>
        </p:spPr>
      </p:pic>
      <p:pic>
        <p:nvPicPr>
          <p:cNvPr id="7" name="Billede 6" descr="Et billede, der indeholder tekst, person&#10;&#10;Automatisk genereret beskrivelse">
            <a:extLst>
              <a:ext uri="{FF2B5EF4-FFF2-40B4-BE49-F238E27FC236}">
                <a16:creationId xmlns:a16="http://schemas.microsoft.com/office/drawing/2014/main" id="{56940FBB-4DEF-BDBB-64B6-D21E74C232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" r="4921" b="1"/>
          <a:stretch/>
        </p:blipFill>
        <p:spPr>
          <a:xfrm>
            <a:off x="6105310" y="3428986"/>
            <a:ext cx="608669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65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5" name="Straight Connector 2054">
            <a:extLst>
              <a:ext uri="{FF2B5EF4-FFF2-40B4-BE49-F238E27FC236}">
                <a16:creationId xmlns:a16="http://schemas.microsoft.com/office/drawing/2014/main" id="{EAD4CCDA-06BF-4D2A-B44F-195AEC0B5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51C0BCA8-B9D5-4F84-B063-ABE683EE0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Ingen tilgængelig billedbeskrivelse.">
            <a:extLst>
              <a:ext uri="{FF2B5EF4-FFF2-40B4-BE49-F238E27FC236}">
                <a16:creationId xmlns:a16="http://schemas.microsoft.com/office/drawing/2014/main" id="{F0130099-9219-D633-73E0-2187EFA902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19058" y="11"/>
            <a:ext cx="12191979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Rectangle 2058">
            <a:extLst>
              <a:ext uri="{FF2B5EF4-FFF2-40B4-BE49-F238E27FC236}">
                <a16:creationId xmlns:a16="http://schemas.microsoft.com/office/drawing/2014/main" id="{3E12DCC6-BC83-4B12-995C-FEA02449A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-144929" y="144931"/>
            <a:ext cx="6858000" cy="656814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9000">
                <a:srgbClr val="000000">
                  <a:alpha val="45000"/>
                </a:srgbClr>
              </a:gs>
              <a:gs pos="100000">
                <a:srgbClr val="000000">
                  <a:alpha val="6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2FE0156-B4A6-B4F9-3D04-E19AC39C5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950" y="-276951"/>
            <a:ext cx="8986587" cy="311780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300" dirty="0">
                <a:solidFill>
                  <a:srgbClr val="FFFFFF"/>
                </a:solidFill>
              </a:rPr>
              <a:t>#6</a:t>
            </a:r>
            <a:br>
              <a:rPr lang="en-US" sz="2300" dirty="0">
                <a:solidFill>
                  <a:srgbClr val="FFFFFF"/>
                </a:solidFill>
              </a:rPr>
            </a:br>
            <a:br>
              <a:rPr lang="en-US" sz="23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Mange </a:t>
            </a:r>
            <a:r>
              <a:rPr lang="en-US" sz="2800" dirty="0" err="1">
                <a:solidFill>
                  <a:srgbClr val="FFFFFF"/>
                </a:solidFill>
              </a:rPr>
              <a:t>korte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sekvenser</a:t>
            </a:r>
            <a:r>
              <a:rPr lang="en-US" sz="2800" dirty="0">
                <a:solidFill>
                  <a:srgbClr val="FFFFFF"/>
                </a:solidFill>
              </a:rPr>
              <a:t> – </a:t>
            </a:r>
            <a:r>
              <a:rPr lang="en-US" sz="2800" dirty="0" err="1">
                <a:solidFill>
                  <a:srgbClr val="FFFFFF"/>
                </a:solidFill>
              </a:rPr>
              <a:t>gentagelser</a:t>
            </a:r>
            <a:br>
              <a:rPr lang="en-US" sz="2800" dirty="0">
                <a:solidFill>
                  <a:srgbClr val="FFFFFF"/>
                </a:solidFill>
              </a:rPr>
            </a:b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“</a:t>
            </a:r>
            <a:r>
              <a:rPr lang="en-US" sz="2800" dirty="0" err="1">
                <a:solidFill>
                  <a:srgbClr val="FFFFFF"/>
                </a:solidFill>
              </a:rPr>
              <a:t>Hellere</a:t>
            </a:r>
            <a:r>
              <a:rPr lang="en-US" sz="2800" dirty="0">
                <a:solidFill>
                  <a:srgbClr val="FFFFFF"/>
                </a:solidFill>
              </a:rPr>
              <a:t> 10 x 1 </a:t>
            </a:r>
            <a:r>
              <a:rPr lang="en-US" sz="2800" dirty="0" err="1">
                <a:solidFill>
                  <a:srgbClr val="FFFFFF"/>
                </a:solidFill>
              </a:rPr>
              <a:t>minut</a:t>
            </a:r>
            <a:r>
              <a:rPr lang="en-US" sz="2800" dirty="0">
                <a:solidFill>
                  <a:srgbClr val="FFFFFF"/>
                </a:solidFill>
              </a:rPr>
              <a:t> end 1 x 10 </a:t>
            </a:r>
            <a:r>
              <a:rPr lang="en-US" sz="2800" dirty="0" err="1">
                <a:solidFill>
                  <a:srgbClr val="FFFFFF"/>
                </a:solidFill>
              </a:rPr>
              <a:t>minutter</a:t>
            </a:r>
            <a:r>
              <a:rPr lang="en-US" sz="2800" dirty="0">
                <a:solidFill>
                  <a:srgbClr val="FFFFFF"/>
                </a:solidFill>
              </a:rPr>
              <a:t>”</a:t>
            </a:r>
          </a:p>
        </p:txBody>
      </p:sp>
      <p:cxnSp>
        <p:nvCxnSpPr>
          <p:cNvPr id="2061" name="Straight Connector 2060">
            <a:extLst>
              <a:ext uri="{FF2B5EF4-FFF2-40B4-BE49-F238E27FC236}">
                <a16:creationId xmlns:a16="http://schemas.microsoft.com/office/drawing/2014/main" id="{7476E355-DC49-4AFB-88DE-62B854B9B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8134" y="3782313"/>
            <a:ext cx="0" cy="2054457"/>
          </a:xfrm>
          <a:prstGeom prst="line">
            <a:avLst/>
          </a:prstGeom>
          <a:ln w="1079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8766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9" name="Straight Connector 3078">
            <a:extLst>
              <a:ext uri="{FF2B5EF4-FFF2-40B4-BE49-F238E27FC236}">
                <a16:creationId xmlns:a16="http://schemas.microsoft.com/office/drawing/2014/main" id="{EAD4CCDA-06BF-4D2A-B44F-195AEC0B5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51C0BCA8-B9D5-4F84-B063-ABE683EE0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Prøver | Kennel Villestofte">
            <a:extLst>
              <a:ext uri="{FF2B5EF4-FFF2-40B4-BE49-F238E27FC236}">
                <a16:creationId xmlns:a16="http://schemas.microsoft.com/office/drawing/2014/main" id="{7377D8D0-018C-EB61-D4F9-E85726C18F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 bwMode="auto">
          <a:xfrm>
            <a:off x="20" y="10"/>
            <a:ext cx="12191979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3" name="Rectangle 3082">
            <a:extLst>
              <a:ext uri="{FF2B5EF4-FFF2-40B4-BE49-F238E27FC236}">
                <a16:creationId xmlns:a16="http://schemas.microsoft.com/office/drawing/2014/main" id="{3E12DCC6-BC83-4B12-995C-FEA02449A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V="1">
            <a:off x="-144929" y="144931"/>
            <a:ext cx="6858000" cy="656814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9000">
                <a:srgbClr val="000000">
                  <a:alpha val="45000"/>
                </a:srgbClr>
              </a:gs>
              <a:gs pos="100000">
                <a:srgbClr val="000000">
                  <a:alpha val="6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2FE0156-B4A6-B4F9-3D04-E19AC39C5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48" y="1161232"/>
            <a:ext cx="5291275" cy="248547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>
                <a:solidFill>
                  <a:srgbClr val="FFFFFF"/>
                </a:solidFill>
              </a:rPr>
              <a:t># 7</a:t>
            </a:r>
            <a:br>
              <a:rPr lang="en-US" sz="2600">
                <a:solidFill>
                  <a:srgbClr val="FFFFFF"/>
                </a:solidFill>
              </a:rPr>
            </a:br>
            <a:br>
              <a:rPr lang="en-US" sz="2600">
                <a:solidFill>
                  <a:srgbClr val="FFFFFF"/>
                </a:solidFill>
              </a:rPr>
            </a:br>
            <a:r>
              <a:rPr lang="en-US" sz="2600">
                <a:solidFill>
                  <a:srgbClr val="FFFFFF"/>
                </a:solidFill>
              </a:rPr>
              <a:t>Undgå hunden laver fejl….</a:t>
            </a:r>
            <a:br>
              <a:rPr lang="en-US" sz="2600">
                <a:solidFill>
                  <a:srgbClr val="FFFFFF"/>
                </a:solidFill>
              </a:rPr>
            </a:br>
            <a:br>
              <a:rPr lang="en-US" sz="2600">
                <a:solidFill>
                  <a:srgbClr val="FFFFFF"/>
                </a:solidFill>
              </a:rPr>
            </a:br>
            <a:r>
              <a:rPr lang="en-US" sz="2600">
                <a:solidFill>
                  <a:srgbClr val="FFFFFF"/>
                </a:solidFill>
              </a:rPr>
              <a:t>“….hvad fanden mener du Flemming??”</a:t>
            </a:r>
          </a:p>
        </p:txBody>
      </p:sp>
      <p:cxnSp>
        <p:nvCxnSpPr>
          <p:cNvPr id="3085" name="Straight Connector 3084">
            <a:extLst>
              <a:ext uri="{FF2B5EF4-FFF2-40B4-BE49-F238E27FC236}">
                <a16:creationId xmlns:a16="http://schemas.microsoft.com/office/drawing/2014/main" id="{7476E355-DC49-4AFB-88DE-62B854B9B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8134" y="3782313"/>
            <a:ext cx="0" cy="2054457"/>
          </a:xfrm>
          <a:prstGeom prst="line">
            <a:avLst/>
          </a:prstGeom>
          <a:ln w="1079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6669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03" name="Straight Connector 4102">
            <a:extLst>
              <a:ext uri="{FF2B5EF4-FFF2-40B4-BE49-F238E27FC236}">
                <a16:creationId xmlns:a16="http://schemas.microsoft.com/office/drawing/2014/main" id="{EAD4CCDA-06BF-4D2A-B44F-195AEC0B5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FF4F1B1F-38C9-4BA3-8793-E2B6FC978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7" name="Freeform: Shape 4106">
            <a:extLst>
              <a:ext uri="{FF2B5EF4-FFF2-40B4-BE49-F238E27FC236}">
                <a16:creationId xmlns:a16="http://schemas.microsoft.com/office/drawing/2014/main" id="{40A82C2B-B640-4B39-A4B8-3189B458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4990" y="859953"/>
            <a:ext cx="4379010" cy="5197947"/>
          </a:xfrm>
          <a:custGeom>
            <a:avLst/>
            <a:gdLst>
              <a:gd name="connsiteX0" fmla="*/ 2209538 w 4419600"/>
              <a:gd name="connsiteY0" fmla="*/ 0 h 5246128"/>
              <a:gd name="connsiteX1" fmla="*/ 2210062 w 4419600"/>
              <a:gd name="connsiteY1" fmla="*/ 0 h 5246128"/>
              <a:gd name="connsiteX2" fmla="*/ 4419600 w 4419600"/>
              <a:gd name="connsiteY2" fmla="*/ 2209541 h 5246128"/>
              <a:gd name="connsiteX3" fmla="*/ 4419600 w 4419600"/>
              <a:gd name="connsiteY3" fmla="*/ 2480538 h 5246128"/>
              <a:gd name="connsiteX4" fmla="*/ 4419600 w 4419600"/>
              <a:gd name="connsiteY4" fmla="*/ 4975131 h 5246128"/>
              <a:gd name="connsiteX5" fmla="*/ 4419600 w 4419600"/>
              <a:gd name="connsiteY5" fmla="*/ 5246128 h 5246128"/>
              <a:gd name="connsiteX6" fmla="*/ 0 w 4419600"/>
              <a:gd name="connsiteY6" fmla="*/ 5246128 h 5246128"/>
              <a:gd name="connsiteX7" fmla="*/ 0 w 4419600"/>
              <a:gd name="connsiteY7" fmla="*/ 4975131 h 5246128"/>
              <a:gd name="connsiteX8" fmla="*/ 0 w 4419600"/>
              <a:gd name="connsiteY8" fmla="*/ 2480538 h 5246128"/>
              <a:gd name="connsiteX9" fmla="*/ 0 w 4419600"/>
              <a:gd name="connsiteY9" fmla="*/ 2209541 h 5246128"/>
              <a:gd name="connsiteX10" fmla="*/ 2209538 w 4419600"/>
              <a:gd name="connsiteY10" fmla="*/ 0 h 5246128"/>
              <a:gd name="connsiteX0" fmla="*/ 2209538 w 4419600"/>
              <a:gd name="connsiteY0" fmla="*/ 0 h 5246128"/>
              <a:gd name="connsiteX1" fmla="*/ 2210062 w 4419600"/>
              <a:gd name="connsiteY1" fmla="*/ 0 h 5246128"/>
              <a:gd name="connsiteX2" fmla="*/ 4419600 w 4419600"/>
              <a:gd name="connsiteY2" fmla="*/ 2209541 h 5246128"/>
              <a:gd name="connsiteX3" fmla="*/ 4419600 w 4419600"/>
              <a:gd name="connsiteY3" fmla="*/ 4975131 h 5246128"/>
              <a:gd name="connsiteX4" fmla="*/ 4419600 w 4419600"/>
              <a:gd name="connsiteY4" fmla="*/ 5246128 h 5246128"/>
              <a:gd name="connsiteX5" fmla="*/ 0 w 4419600"/>
              <a:gd name="connsiteY5" fmla="*/ 5246128 h 5246128"/>
              <a:gd name="connsiteX6" fmla="*/ 0 w 4419600"/>
              <a:gd name="connsiteY6" fmla="*/ 4975131 h 5246128"/>
              <a:gd name="connsiteX7" fmla="*/ 0 w 4419600"/>
              <a:gd name="connsiteY7" fmla="*/ 2480538 h 5246128"/>
              <a:gd name="connsiteX8" fmla="*/ 0 w 4419600"/>
              <a:gd name="connsiteY8" fmla="*/ 2209541 h 5246128"/>
              <a:gd name="connsiteX9" fmla="*/ 2209538 w 4419600"/>
              <a:gd name="connsiteY9" fmla="*/ 0 h 5246128"/>
              <a:gd name="connsiteX0" fmla="*/ 2209538 w 4419600"/>
              <a:gd name="connsiteY0" fmla="*/ 0 h 5246128"/>
              <a:gd name="connsiteX1" fmla="*/ 2210062 w 4419600"/>
              <a:gd name="connsiteY1" fmla="*/ 0 h 5246128"/>
              <a:gd name="connsiteX2" fmla="*/ 4419600 w 4419600"/>
              <a:gd name="connsiteY2" fmla="*/ 2209541 h 5246128"/>
              <a:gd name="connsiteX3" fmla="*/ 4419600 w 4419600"/>
              <a:gd name="connsiteY3" fmla="*/ 5246128 h 5246128"/>
              <a:gd name="connsiteX4" fmla="*/ 0 w 4419600"/>
              <a:gd name="connsiteY4" fmla="*/ 5246128 h 5246128"/>
              <a:gd name="connsiteX5" fmla="*/ 0 w 4419600"/>
              <a:gd name="connsiteY5" fmla="*/ 4975131 h 5246128"/>
              <a:gd name="connsiteX6" fmla="*/ 0 w 4419600"/>
              <a:gd name="connsiteY6" fmla="*/ 2480538 h 5246128"/>
              <a:gd name="connsiteX7" fmla="*/ 0 w 4419600"/>
              <a:gd name="connsiteY7" fmla="*/ 2209541 h 5246128"/>
              <a:gd name="connsiteX8" fmla="*/ 2209538 w 4419600"/>
              <a:gd name="connsiteY8" fmla="*/ 0 h 5246128"/>
              <a:gd name="connsiteX0" fmla="*/ 2209538 w 4419600"/>
              <a:gd name="connsiteY0" fmla="*/ 0 h 5246128"/>
              <a:gd name="connsiteX1" fmla="*/ 2210062 w 4419600"/>
              <a:gd name="connsiteY1" fmla="*/ 0 h 5246128"/>
              <a:gd name="connsiteX2" fmla="*/ 4419600 w 4419600"/>
              <a:gd name="connsiteY2" fmla="*/ 2209541 h 5246128"/>
              <a:gd name="connsiteX3" fmla="*/ 4419600 w 4419600"/>
              <a:gd name="connsiteY3" fmla="*/ 5246128 h 5246128"/>
              <a:gd name="connsiteX4" fmla="*/ 0 w 4419600"/>
              <a:gd name="connsiteY4" fmla="*/ 5246128 h 5246128"/>
              <a:gd name="connsiteX5" fmla="*/ 0 w 4419600"/>
              <a:gd name="connsiteY5" fmla="*/ 2480538 h 5246128"/>
              <a:gd name="connsiteX6" fmla="*/ 0 w 4419600"/>
              <a:gd name="connsiteY6" fmla="*/ 2209541 h 5246128"/>
              <a:gd name="connsiteX7" fmla="*/ 2209538 w 4419600"/>
              <a:gd name="connsiteY7" fmla="*/ 0 h 5246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19600" h="5246128">
                <a:moveTo>
                  <a:pt x="2209538" y="0"/>
                </a:moveTo>
                <a:lnTo>
                  <a:pt x="2210062" y="0"/>
                </a:lnTo>
                <a:cubicBezTo>
                  <a:pt x="3430375" y="0"/>
                  <a:pt x="4419600" y="989251"/>
                  <a:pt x="4419600" y="2209541"/>
                </a:cubicBezTo>
                <a:lnTo>
                  <a:pt x="4419600" y="5246128"/>
                </a:lnTo>
                <a:lnTo>
                  <a:pt x="0" y="5246128"/>
                </a:lnTo>
                <a:lnTo>
                  <a:pt x="0" y="2480538"/>
                </a:lnTo>
                <a:lnTo>
                  <a:pt x="0" y="2209541"/>
                </a:lnTo>
                <a:cubicBezTo>
                  <a:pt x="0" y="989251"/>
                  <a:pt x="989222" y="0"/>
                  <a:pt x="2209538" y="0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2FE0156-B4A6-B4F9-3D04-E19AC39C5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145" y="1799771"/>
            <a:ext cx="3374701" cy="184849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1900" dirty="0"/>
              <a:t># 8</a:t>
            </a:r>
            <a:br>
              <a:rPr lang="en-US" sz="1900" dirty="0"/>
            </a:br>
            <a:br>
              <a:rPr lang="en-US" sz="1900" dirty="0"/>
            </a:br>
            <a:r>
              <a:rPr lang="en-US" sz="1900" b="1" dirty="0" err="1"/>
              <a:t>Hundefløjten</a:t>
            </a:r>
            <a:r>
              <a:rPr lang="en-US" sz="1900" b="1" dirty="0"/>
              <a:t> er NØDBREMSEN</a:t>
            </a:r>
            <a:br>
              <a:rPr lang="en-US" sz="1900" dirty="0"/>
            </a:br>
            <a:br>
              <a:rPr lang="en-US" sz="1900" dirty="0"/>
            </a:br>
            <a:r>
              <a:rPr lang="en-US" sz="1900" dirty="0"/>
              <a:t>“</a:t>
            </a:r>
            <a:r>
              <a:rPr lang="en-US" sz="1900" dirty="0" err="1"/>
              <a:t>Ikke</a:t>
            </a:r>
            <a:r>
              <a:rPr lang="en-US" sz="1900" dirty="0"/>
              <a:t> </a:t>
            </a:r>
            <a:r>
              <a:rPr lang="en-US" sz="1900" dirty="0" err="1"/>
              <a:t>noget</a:t>
            </a:r>
            <a:r>
              <a:rPr lang="en-US" sz="1900" dirty="0"/>
              <a:t> man </a:t>
            </a:r>
            <a:r>
              <a:rPr lang="en-US" sz="1900" dirty="0" err="1"/>
              <a:t>trækker</a:t>
            </a:r>
            <a:r>
              <a:rPr lang="en-US" sz="1900" dirty="0"/>
              <a:t> </a:t>
            </a:r>
            <a:r>
              <a:rPr lang="en-US" sz="1900" dirty="0" err="1"/>
              <a:t>vejret</a:t>
            </a:r>
            <a:r>
              <a:rPr lang="en-US" sz="1900" dirty="0"/>
              <a:t> </a:t>
            </a:r>
            <a:r>
              <a:rPr lang="en-US" sz="1900" dirty="0" err="1"/>
              <a:t>igennem</a:t>
            </a:r>
            <a:r>
              <a:rPr lang="en-US" sz="1900" dirty="0"/>
              <a:t>”</a:t>
            </a:r>
          </a:p>
        </p:txBody>
      </p:sp>
      <p:cxnSp>
        <p:nvCxnSpPr>
          <p:cNvPr id="4109" name="Straight Connector 4108">
            <a:extLst>
              <a:ext uri="{FF2B5EF4-FFF2-40B4-BE49-F238E27FC236}">
                <a16:creationId xmlns:a16="http://schemas.microsoft.com/office/drawing/2014/main" id="{7091899A-6176-48DA-BF9E-4D278C5FB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415286" y="4316294"/>
            <a:ext cx="1458419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En flot og effektiv hundefløjte - håndlavet af hjortegevir">
            <a:extLst>
              <a:ext uri="{FF2B5EF4-FFF2-40B4-BE49-F238E27FC236}">
                <a16:creationId xmlns:a16="http://schemas.microsoft.com/office/drawing/2014/main" id="{B1E853C4-2A48-7D85-40F5-ABE71316E8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7163" y="859953"/>
            <a:ext cx="4392264" cy="519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3469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35">
            <a:extLst>
              <a:ext uri="{FF2B5EF4-FFF2-40B4-BE49-F238E27FC236}">
                <a16:creationId xmlns:a16="http://schemas.microsoft.com/office/drawing/2014/main" id="{BF02845A-8571-40C5-9F56-8F9B3F7C4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2FE0156-B4A6-B4F9-3D04-E19AC39C5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238" y="895440"/>
            <a:ext cx="6125361" cy="1560083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# 9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Slut </a:t>
            </a:r>
            <a:r>
              <a:rPr lang="en-US" sz="2400" b="1" dirty="0"/>
              <a:t>ALTID</a:t>
            </a:r>
            <a:r>
              <a:rPr lang="en-US" sz="2400" dirty="0"/>
              <a:t> med </a:t>
            </a:r>
            <a:r>
              <a:rPr lang="en-US" sz="2400" dirty="0" err="1"/>
              <a:t>noget</a:t>
            </a:r>
            <a:r>
              <a:rPr lang="en-US" sz="2400" dirty="0"/>
              <a:t> </a:t>
            </a:r>
            <a:r>
              <a:rPr lang="en-US" sz="2400" dirty="0" err="1"/>
              <a:t>positivt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“Kan </a:t>
            </a:r>
            <a:r>
              <a:rPr lang="en-US" sz="2400" dirty="0" err="1"/>
              <a:t>være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helt</a:t>
            </a:r>
            <a:r>
              <a:rPr lang="en-US" sz="2400" dirty="0"/>
              <a:t> </a:t>
            </a:r>
            <a:r>
              <a:rPr lang="en-US" sz="2400" dirty="0" err="1"/>
              <a:t>simpel</a:t>
            </a:r>
            <a:r>
              <a:rPr lang="en-US" sz="2400" dirty="0"/>
              <a:t> </a:t>
            </a:r>
            <a:r>
              <a:rPr lang="en-US" sz="2400" dirty="0" err="1"/>
              <a:t>og</a:t>
            </a:r>
            <a:r>
              <a:rPr lang="en-US" sz="2400" dirty="0"/>
              <a:t> </a:t>
            </a:r>
            <a:r>
              <a:rPr lang="en-US" sz="2400" dirty="0" err="1"/>
              <a:t>kort</a:t>
            </a:r>
            <a:r>
              <a:rPr lang="en-US" sz="2400" dirty="0"/>
              <a:t> </a:t>
            </a:r>
            <a:r>
              <a:rPr lang="en-US" sz="2400" dirty="0" err="1"/>
              <a:t>øvelse</a:t>
            </a:r>
            <a:r>
              <a:rPr lang="en-US" sz="2400" dirty="0"/>
              <a:t>”</a:t>
            </a:r>
          </a:p>
        </p:txBody>
      </p:sp>
      <p:pic>
        <p:nvPicPr>
          <p:cNvPr id="3" name="Pladsholder til indhold 2">
            <a:extLst>
              <a:ext uri="{FF2B5EF4-FFF2-40B4-BE49-F238E27FC236}">
                <a16:creationId xmlns:a16="http://schemas.microsoft.com/office/drawing/2014/main" id="{23A3EE4B-547C-BE99-B9D4-4DAB28B37A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0" r="23908" b="-3"/>
          <a:stretch/>
        </p:blipFill>
        <p:spPr>
          <a:xfrm>
            <a:off x="1" y="-16591"/>
            <a:ext cx="4610100" cy="6874591"/>
          </a:xfrm>
          <a:prstGeom prst="rect">
            <a:avLst/>
          </a:prstGeom>
        </p:spPr>
      </p:pic>
      <p:cxnSp>
        <p:nvCxnSpPr>
          <p:cNvPr id="47" name="Straight Connector 37">
            <a:extLst>
              <a:ext uri="{FF2B5EF4-FFF2-40B4-BE49-F238E27FC236}">
                <a16:creationId xmlns:a16="http://schemas.microsoft.com/office/drawing/2014/main" id="{F30BB598-81B4-41BB-BC44-CD9C29AE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40145" y="2871627"/>
            <a:ext cx="0" cy="3186701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27869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38" name="Straight Connector 5137">
            <a:extLst>
              <a:ext uri="{FF2B5EF4-FFF2-40B4-BE49-F238E27FC236}">
                <a16:creationId xmlns:a16="http://schemas.microsoft.com/office/drawing/2014/main" id="{EAD4CCDA-06BF-4D2A-B44F-195AEC0B5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40" name="Rectangle 5139">
            <a:extLst>
              <a:ext uri="{FF2B5EF4-FFF2-40B4-BE49-F238E27FC236}">
                <a16:creationId xmlns:a16="http://schemas.microsoft.com/office/drawing/2014/main" id="{51C0BCA8-B9D5-4F84-B063-ABE683EE0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2" name="Freeform: Shape 5141">
            <a:extLst>
              <a:ext uri="{FF2B5EF4-FFF2-40B4-BE49-F238E27FC236}">
                <a16:creationId xmlns:a16="http://schemas.microsoft.com/office/drawing/2014/main" id="{3148D7B7-CAFA-4089-A365-6371A76FE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3144236 w 12192000"/>
              <a:gd name="connsiteY0" fmla="*/ 859953 h 6858000"/>
              <a:gd name="connsiteX1" fmla="*/ 954990 w 12192000"/>
              <a:gd name="connsiteY1" fmla="*/ 3049201 h 6858000"/>
              <a:gd name="connsiteX2" fmla="*/ 954990 w 12192000"/>
              <a:gd name="connsiteY2" fmla="*/ 3317710 h 6858000"/>
              <a:gd name="connsiteX3" fmla="*/ 954990 w 12192000"/>
              <a:gd name="connsiteY3" fmla="*/ 6057900 h 6858000"/>
              <a:gd name="connsiteX4" fmla="*/ 5334000 w 12192000"/>
              <a:gd name="connsiteY4" fmla="*/ 6057900 h 6858000"/>
              <a:gd name="connsiteX5" fmla="*/ 5334000 w 12192000"/>
              <a:gd name="connsiteY5" fmla="*/ 3049201 h 6858000"/>
              <a:gd name="connsiteX6" fmla="*/ 3144755 w 12192000"/>
              <a:gd name="connsiteY6" fmla="*/ 859953 h 6858000"/>
              <a:gd name="connsiteX7" fmla="*/ 0 w 12192000"/>
              <a:gd name="connsiteY7" fmla="*/ 0 h 6858000"/>
              <a:gd name="connsiteX8" fmla="*/ 12192000 w 12192000"/>
              <a:gd name="connsiteY8" fmla="*/ 0 h 6858000"/>
              <a:gd name="connsiteX9" fmla="*/ 12192000 w 12192000"/>
              <a:gd name="connsiteY9" fmla="*/ 6858000 h 6858000"/>
              <a:gd name="connsiteX10" fmla="*/ 0 w 12192000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6858000">
                <a:moveTo>
                  <a:pt x="3144236" y="859953"/>
                </a:moveTo>
                <a:cubicBezTo>
                  <a:pt x="1935127" y="859953"/>
                  <a:pt x="954990" y="1840119"/>
                  <a:pt x="954990" y="3049201"/>
                </a:cubicBezTo>
                <a:lnTo>
                  <a:pt x="954990" y="3317710"/>
                </a:lnTo>
                <a:lnTo>
                  <a:pt x="954990" y="6057900"/>
                </a:lnTo>
                <a:lnTo>
                  <a:pt x="5334000" y="6057900"/>
                </a:lnTo>
                <a:lnTo>
                  <a:pt x="5334000" y="3049201"/>
                </a:lnTo>
                <a:cubicBezTo>
                  <a:pt x="5334000" y="1840119"/>
                  <a:pt x="4353860" y="859953"/>
                  <a:pt x="3144755" y="859953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124" name="Picture 4" descr="Ingen tilgængelig billedbeskrivelse.">
            <a:extLst>
              <a:ext uri="{FF2B5EF4-FFF2-40B4-BE49-F238E27FC236}">
                <a16:creationId xmlns:a16="http://schemas.microsoft.com/office/drawing/2014/main" id="{D145BC1F-67B4-71ED-94B8-AA88C69F54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 bwMode="auto">
          <a:xfrm>
            <a:off x="20" y="10"/>
            <a:ext cx="12191979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2FE0156-B4A6-B4F9-3D04-E19AC39C5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273" y="1161232"/>
            <a:ext cx="5291275" cy="248547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>
                <a:solidFill>
                  <a:srgbClr val="FFFFFF"/>
                </a:solidFill>
              </a:rPr>
              <a:t># 10</a:t>
            </a:r>
            <a:br>
              <a:rPr lang="en-US" sz="3400">
                <a:solidFill>
                  <a:srgbClr val="FFFFFF"/>
                </a:solidFill>
              </a:rPr>
            </a:br>
            <a:br>
              <a:rPr lang="en-US" sz="3400">
                <a:solidFill>
                  <a:srgbClr val="FFFFFF"/>
                </a:solidFill>
              </a:rPr>
            </a:br>
            <a:r>
              <a:rPr lang="en-US" sz="3400">
                <a:solidFill>
                  <a:srgbClr val="FFFFFF"/>
                </a:solidFill>
              </a:rPr>
              <a:t>Find træningsmakkere med samme ambitionsniveau som dig</a:t>
            </a:r>
          </a:p>
        </p:txBody>
      </p:sp>
      <p:cxnSp>
        <p:nvCxnSpPr>
          <p:cNvPr id="5144" name="Straight Connector 5143">
            <a:extLst>
              <a:ext uri="{FF2B5EF4-FFF2-40B4-BE49-F238E27FC236}">
                <a16:creationId xmlns:a16="http://schemas.microsoft.com/office/drawing/2014/main" id="{7476E355-DC49-4AFB-88DE-62B854B9B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3462" y="4003443"/>
            <a:ext cx="0" cy="2054457"/>
          </a:xfrm>
          <a:prstGeom prst="line">
            <a:avLst/>
          </a:prstGeom>
          <a:ln w="1079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2798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BF02845A-8571-40C5-9F56-8F9B3F7C4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E08C9B-82FD-ACCB-4FC1-29600B4CA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593" y="895440"/>
            <a:ext cx="4569407" cy="1560083"/>
          </a:xfrm>
        </p:spPr>
        <p:txBody>
          <a:bodyPr>
            <a:normAutofit/>
          </a:bodyPr>
          <a:lstStyle/>
          <a:p>
            <a:r>
              <a:rPr lang="da-DK" dirty="0"/>
              <a:t>Træning i haven</a:t>
            </a:r>
          </a:p>
        </p:txBody>
      </p:sp>
      <p:cxnSp>
        <p:nvCxnSpPr>
          <p:cNvPr id="6153" name="Straight Connector 6152">
            <a:extLst>
              <a:ext uri="{FF2B5EF4-FFF2-40B4-BE49-F238E27FC236}">
                <a16:creationId xmlns:a16="http://schemas.microsoft.com/office/drawing/2014/main" id="{F30BB598-81B4-41BB-BC44-CD9C29AE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500" y="2871627"/>
            <a:ext cx="0" cy="3186701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8DB1363-9F45-1515-D30D-B37528DC0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0033" y="2753546"/>
            <a:ext cx="3746928" cy="340255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da-DK" dirty="0"/>
              <a:t>Få basis på plads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Enkle provokationer – udvikles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b="1" dirty="0"/>
              <a:t>”Hører hunden ikke i haven, gør den heller ikke i marken”</a:t>
            </a:r>
          </a:p>
        </p:txBody>
      </p:sp>
      <p:pic>
        <p:nvPicPr>
          <p:cNvPr id="6146" name="Picture 2" descr="Ingen tilgængelig billedbeskrivelse.">
            <a:extLst>
              <a:ext uri="{FF2B5EF4-FFF2-40B4-BE49-F238E27FC236}">
                <a16:creationId xmlns:a16="http://schemas.microsoft.com/office/drawing/2014/main" id="{4DFF6E4B-BF93-E8DC-6902-9BD2114053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8" b="13157"/>
          <a:stretch/>
        </p:blipFill>
        <p:spPr bwMode="auto">
          <a:xfrm>
            <a:off x="6096000" y="-16591"/>
            <a:ext cx="6107073" cy="687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8862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EACE703B-177A-4A03-827E-692635A35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63C1BD6-EB21-3CBE-6A05-25DDCF6AF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958297"/>
            <a:ext cx="4085665" cy="2195027"/>
          </a:xfrm>
        </p:spPr>
        <p:txBody>
          <a:bodyPr anchor="ctr">
            <a:normAutofit/>
          </a:bodyPr>
          <a:lstStyle/>
          <a:p>
            <a:r>
              <a:rPr lang="da-DK" sz="3700"/>
              <a:t>Træning i </a:t>
            </a:r>
            <a:r>
              <a:rPr lang="da-DK" sz="3700" err="1"/>
              <a:t>marken….hvornår</a:t>
            </a:r>
            <a:r>
              <a:rPr lang="da-DK" sz="3700"/>
              <a:t> og hvordan</a:t>
            </a:r>
          </a:p>
        </p:txBody>
      </p:sp>
      <p:pic>
        <p:nvPicPr>
          <p:cNvPr id="7170" name="Picture 2" descr="Ingen tilgængelig billedbeskrivelse.">
            <a:extLst>
              <a:ext uri="{FF2B5EF4-FFF2-40B4-BE49-F238E27FC236}">
                <a16:creationId xmlns:a16="http://schemas.microsoft.com/office/drawing/2014/main" id="{71BC5350-B447-C40E-90EE-739715FAF3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35" b="11931"/>
          <a:stretch/>
        </p:blipFill>
        <p:spPr bwMode="auto">
          <a:xfrm>
            <a:off x="20" y="10"/>
            <a:ext cx="12191979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77" name="Straight Connector 7176">
            <a:extLst>
              <a:ext uri="{FF2B5EF4-FFF2-40B4-BE49-F238E27FC236}">
                <a16:creationId xmlns:a16="http://schemas.microsoft.com/office/drawing/2014/main" id="{D8C0D56F-4A65-48B9-843D-F9D262C35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34000" y="4244223"/>
            <a:ext cx="0" cy="1623177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13B5697-D30E-9E84-A0BF-56CE61C15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0505" y="3958297"/>
            <a:ext cx="4883021" cy="219502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a-DK" dirty="0"/>
              <a:t>Haven og marken er to vidt forskellige verdener!!</a:t>
            </a:r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68966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17" name="Straight Connector 8209">
            <a:extLst>
              <a:ext uri="{FF2B5EF4-FFF2-40B4-BE49-F238E27FC236}">
                <a16:creationId xmlns:a16="http://schemas.microsoft.com/office/drawing/2014/main" id="{EAD4CCDA-06BF-4D2A-B44F-195AEC0B5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218" name="Rectangle 8211">
            <a:extLst>
              <a:ext uri="{FF2B5EF4-FFF2-40B4-BE49-F238E27FC236}">
                <a16:creationId xmlns:a16="http://schemas.microsoft.com/office/drawing/2014/main" id="{FF4F1B1F-38C9-4BA3-8793-E2B6FC978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19" name="Freeform: Shape 8213">
            <a:extLst>
              <a:ext uri="{FF2B5EF4-FFF2-40B4-BE49-F238E27FC236}">
                <a16:creationId xmlns:a16="http://schemas.microsoft.com/office/drawing/2014/main" id="{40A82C2B-B640-4B39-A4B8-3189B458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4990" y="859953"/>
            <a:ext cx="4379010" cy="5197947"/>
          </a:xfrm>
          <a:custGeom>
            <a:avLst/>
            <a:gdLst>
              <a:gd name="connsiteX0" fmla="*/ 2209538 w 4419600"/>
              <a:gd name="connsiteY0" fmla="*/ 0 h 5246128"/>
              <a:gd name="connsiteX1" fmla="*/ 2210062 w 4419600"/>
              <a:gd name="connsiteY1" fmla="*/ 0 h 5246128"/>
              <a:gd name="connsiteX2" fmla="*/ 4419600 w 4419600"/>
              <a:gd name="connsiteY2" fmla="*/ 2209541 h 5246128"/>
              <a:gd name="connsiteX3" fmla="*/ 4419600 w 4419600"/>
              <a:gd name="connsiteY3" fmla="*/ 2480538 h 5246128"/>
              <a:gd name="connsiteX4" fmla="*/ 4419600 w 4419600"/>
              <a:gd name="connsiteY4" fmla="*/ 4975131 h 5246128"/>
              <a:gd name="connsiteX5" fmla="*/ 4419600 w 4419600"/>
              <a:gd name="connsiteY5" fmla="*/ 5246128 h 5246128"/>
              <a:gd name="connsiteX6" fmla="*/ 0 w 4419600"/>
              <a:gd name="connsiteY6" fmla="*/ 5246128 h 5246128"/>
              <a:gd name="connsiteX7" fmla="*/ 0 w 4419600"/>
              <a:gd name="connsiteY7" fmla="*/ 4975131 h 5246128"/>
              <a:gd name="connsiteX8" fmla="*/ 0 w 4419600"/>
              <a:gd name="connsiteY8" fmla="*/ 2480538 h 5246128"/>
              <a:gd name="connsiteX9" fmla="*/ 0 w 4419600"/>
              <a:gd name="connsiteY9" fmla="*/ 2209541 h 5246128"/>
              <a:gd name="connsiteX10" fmla="*/ 2209538 w 4419600"/>
              <a:gd name="connsiteY10" fmla="*/ 0 h 5246128"/>
              <a:gd name="connsiteX0" fmla="*/ 2209538 w 4419600"/>
              <a:gd name="connsiteY0" fmla="*/ 0 h 5246128"/>
              <a:gd name="connsiteX1" fmla="*/ 2210062 w 4419600"/>
              <a:gd name="connsiteY1" fmla="*/ 0 h 5246128"/>
              <a:gd name="connsiteX2" fmla="*/ 4419600 w 4419600"/>
              <a:gd name="connsiteY2" fmla="*/ 2209541 h 5246128"/>
              <a:gd name="connsiteX3" fmla="*/ 4419600 w 4419600"/>
              <a:gd name="connsiteY3" fmla="*/ 4975131 h 5246128"/>
              <a:gd name="connsiteX4" fmla="*/ 4419600 w 4419600"/>
              <a:gd name="connsiteY4" fmla="*/ 5246128 h 5246128"/>
              <a:gd name="connsiteX5" fmla="*/ 0 w 4419600"/>
              <a:gd name="connsiteY5" fmla="*/ 5246128 h 5246128"/>
              <a:gd name="connsiteX6" fmla="*/ 0 w 4419600"/>
              <a:gd name="connsiteY6" fmla="*/ 4975131 h 5246128"/>
              <a:gd name="connsiteX7" fmla="*/ 0 w 4419600"/>
              <a:gd name="connsiteY7" fmla="*/ 2480538 h 5246128"/>
              <a:gd name="connsiteX8" fmla="*/ 0 w 4419600"/>
              <a:gd name="connsiteY8" fmla="*/ 2209541 h 5246128"/>
              <a:gd name="connsiteX9" fmla="*/ 2209538 w 4419600"/>
              <a:gd name="connsiteY9" fmla="*/ 0 h 5246128"/>
              <a:gd name="connsiteX0" fmla="*/ 2209538 w 4419600"/>
              <a:gd name="connsiteY0" fmla="*/ 0 h 5246128"/>
              <a:gd name="connsiteX1" fmla="*/ 2210062 w 4419600"/>
              <a:gd name="connsiteY1" fmla="*/ 0 h 5246128"/>
              <a:gd name="connsiteX2" fmla="*/ 4419600 w 4419600"/>
              <a:gd name="connsiteY2" fmla="*/ 2209541 h 5246128"/>
              <a:gd name="connsiteX3" fmla="*/ 4419600 w 4419600"/>
              <a:gd name="connsiteY3" fmla="*/ 5246128 h 5246128"/>
              <a:gd name="connsiteX4" fmla="*/ 0 w 4419600"/>
              <a:gd name="connsiteY4" fmla="*/ 5246128 h 5246128"/>
              <a:gd name="connsiteX5" fmla="*/ 0 w 4419600"/>
              <a:gd name="connsiteY5" fmla="*/ 4975131 h 5246128"/>
              <a:gd name="connsiteX6" fmla="*/ 0 w 4419600"/>
              <a:gd name="connsiteY6" fmla="*/ 2480538 h 5246128"/>
              <a:gd name="connsiteX7" fmla="*/ 0 w 4419600"/>
              <a:gd name="connsiteY7" fmla="*/ 2209541 h 5246128"/>
              <a:gd name="connsiteX8" fmla="*/ 2209538 w 4419600"/>
              <a:gd name="connsiteY8" fmla="*/ 0 h 5246128"/>
              <a:gd name="connsiteX0" fmla="*/ 2209538 w 4419600"/>
              <a:gd name="connsiteY0" fmla="*/ 0 h 5246128"/>
              <a:gd name="connsiteX1" fmla="*/ 2210062 w 4419600"/>
              <a:gd name="connsiteY1" fmla="*/ 0 h 5246128"/>
              <a:gd name="connsiteX2" fmla="*/ 4419600 w 4419600"/>
              <a:gd name="connsiteY2" fmla="*/ 2209541 h 5246128"/>
              <a:gd name="connsiteX3" fmla="*/ 4419600 w 4419600"/>
              <a:gd name="connsiteY3" fmla="*/ 5246128 h 5246128"/>
              <a:gd name="connsiteX4" fmla="*/ 0 w 4419600"/>
              <a:gd name="connsiteY4" fmla="*/ 5246128 h 5246128"/>
              <a:gd name="connsiteX5" fmla="*/ 0 w 4419600"/>
              <a:gd name="connsiteY5" fmla="*/ 2480538 h 5246128"/>
              <a:gd name="connsiteX6" fmla="*/ 0 w 4419600"/>
              <a:gd name="connsiteY6" fmla="*/ 2209541 h 5246128"/>
              <a:gd name="connsiteX7" fmla="*/ 2209538 w 4419600"/>
              <a:gd name="connsiteY7" fmla="*/ 0 h 5246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19600" h="5246128">
                <a:moveTo>
                  <a:pt x="2209538" y="0"/>
                </a:moveTo>
                <a:lnTo>
                  <a:pt x="2210062" y="0"/>
                </a:lnTo>
                <a:cubicBezTo>
                  <a:pt x="3430375" y="0"/>
                  <a:pt x="4419600" y="989251"/>
                  <a:pt x="4419600" y="2209541"/>
                </a:cubicBezTo>
                <a:lnTo>
                  <a:pt x="4419600" y="5246128"/>
                </a:lnTo>
                <a:lnTo>
                  <a:pt x="0" y="5246128"/>
                </a:lnTo>
                <a:lnTo>
                  <a:pt x="0" y="2480538"/>
                </a:lnTo>
                <a:lnTo>
                  <a:pt x="0" y="2209541"/>
                </a:lnTo>
                <a:cubicBezTo>
                  <a:pt x="0" y="989251"/>
                  <a:pt x="989222" y="0"/>
                  <a:pt x="2209538" y="0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542F374-83D6-BC9B-1423-2A2F36C87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145" y="1799771"/>
            <a:ext cx="3374701" cy="184849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/>
              <a:t>I marken – hvornår?</a:t>
            </a:r>
            <a:endParaRPr lang="en-US" sz="4800" dirty="0"/>
          </a:p>
        </p:txBody>
      </p:sp>
      <p:cxnSp>
        <p:nvCxnSpPr>
          <p:cNvPr id="8216" name="Straight Connector 8215">
            <a:extLst>
              <a:ext uri="{FF2B5EF4-FFF2-40B4-BE49-F238E27FC236}">
                <a16:creationId xmlns:a16="http://schemas.microsoft.com/office/drawing/2014/main" id="{7091899A-6176-48DA-BF9E-4D278C5FB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415286" y="4316294"/>
            <a:ext cx="1458419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Tjekliste til en god profil - For alle | Onlinecasting.dk">
            <a:extLst>
              <a:ext uri="{FF2B5EF4-FFF2-40B4-BE49-F238E27FC236}">
                <a16:creationId xmlns:a16="http://schemas.microsoft.com/office/drawing/2014/main" id="{FB36CA5B-9D06-AF48-D4D4-C350C8C92D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8990" y="1588197"/>
            <a:ext cx="4988610" cy="3741457"/>
          </a:xfrm>
          <a:prstGeom prst="rect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577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BF02845A-8571-40C5-9F56-8F9B3F7C4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F978E37-830A-8568-67CC-276522B80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238" y="895440"/>
            <a:ext cx="6125361" cy="1560083"/>
          </a:xfrm>
        </p:spPr>
        <p:txBody>
          <a:bodyPr>
            <a:normAutofit/>
          </a:bodyPr>
          <a:lstStyle/>
          <a:p>
            <a:r>
              <a:rPr lang="da-DK" dirty="0"/>
              <a:t>I marken – hvornår?</a:t>
            </a:r>
          </a:p>
        </p:txBody>
      </p:sp>
      <p:pic>
        <p:nvPicPr>
          <p:cNvPr id="9218" name="Picture 2" descr="Ingen tilgængelig billedbeskrivelse.">
            <a:extLst>
              <a:ext uri="{FF2B5EF4-FFF2-40B4-BE49-F238E27FC236}">
                <a16:creationId xmlns:a16="http://schemas.microsoft.com/office/drawing/2014/main" id="{D534C417-04E0-25E2-3604-5A820EDA6C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6" r="28662" b="2"/>
          <a:stretch/>
        </p:blipFill>
        <p:spPr bwMode="auto">
          <a:xfrm>
            <a:off x="1" y="-16591"/>
            <a:ext cx="4610100" cy="687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225" name="Straight Connector 9224">
            <a:extLst>
              <a:ext uri="{FF2B5EF4-FFF2-40B4-BE49-F238E27FC236}">
                <a16:creationId xmlns:a16="http://schemas.microsoft.com/office/drawing/2014/main" id="{F30BB598-81B4-41BB-BC44-CD9C29AE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40145" y="2871627"/>
            <a:ext cx="0" cy="3186701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3438699-0E62-CBE0-E67C-51F1D77D6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4717" y="2753546"/>
            <a:ext cx="5302882" cy="349485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da-DK" dirty="0"/>
              <a:t>Proces fra hunden er hvalp…….</a:t>
            </a:r>
          </a:p>
          <a:p>
            <a:pPr marL="0" indent="0">
              <a:buNone/>
            </a:pPr>
            <a:r>
              <a:rPr lang="da-DK" dirty="0"/>
              <a:t>Ud i alt slags terræn fra start!</a:t>
            </a:r>
          </a:p>
          <a:p>
            <a:pPr marL="0" indent="0">
              <a:buNone/>
            </a:pPr>
            <a:r>
              <a:rPr lang="da-DK" dirty="0"/>
              <a:t>Udnyt ”gåturene”</a:t>
            </a:r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058872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ACE703B-177A-4A03-827E-692635A35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575B3B6-35FB-75AD-65F8-9DBBEBD57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958297"/>
            <a:ext cx="4085665" cy="2195027"/>
          </a:xfrm>
        </p:spPr>
        <p:txBody>
          <a:bodyPr anchor="ctr">
            <a:normAutofit/>
          </a:bodyPr>
          <a:lstStyle/>
          <a:p>
            <a:r>
              <a:rPr lang="da-DK"/>
              <a:t>I marken - hvornår</a:t>
            </a:r>
            <a:endParaRPr 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198070FB-701E-72B3-F537-35A64D1F95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002" b="9999"/>
          <a:stretch/>
        </p:blipFill>
        <p:spPr>
          <a:xfrm>
            <a:off x="20" y="10"/>
            <a:ext cx="12191979" cy="342899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C0D56F-4A65-48B9-843D-F9D262C35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34000" y="4244223"/>
            <a:ext cx="0" cy="1623177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78B20A87-17E4-8818-7823-3B97C0FA9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0505" y="3958297"/>
            <a:ext cx="4883021" cy="219502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a-DK" dirty="0"/>
              <a:t>Hunden kommer når I kalder/fløjter – helst første gang – også når der er provokationer!</a:t>
            </a:r>
          </a:p>
          <a:p>
            <a:pPr marL="0" indent="0">
              <a:buNone/>
            </a:pPr>
            <a:r>
              <a:rPr lang="da-DK" dirty="0"/>
              <a:t>Hunden  stopper på fløjtesignal (ambitiøst….)</a:t>
            </a:r>
          </a:p>
        </p:txBody>
      </p:sp>
    </p:spTree>
    <p:extLst>
      <p:ext uri="{BB962C8B-B14F-4D97-AF65-F5344CB8AC3E}">
        <p14:creationId xmlns:p14="http://schemas.microsoft.com/office/powerpoint/2010/main" val="110608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F02845A-8571-40C5-9F56-8F9B3F7C4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3553F72-AD1A-8E29-FF3E-FAEECDF66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95" y="154419"/>
            <a:ext cx="6249263" cy="1560082"/>
          </a:xfrm>
        </p:spPr>
        <p:txBody>
          <a:bodyPr>
            <a:normAutofit/>
          </a:bodyPr>
          <a:lstStyle/>
          <a:p>
            <a:r>
              <a:rPr lang="da-DK" dirty="0"/>
              <a:t>Oplæg – </a:t>
            </a:r>
            <a:br>
              <a:rPr lang="da-DK" dirty="0"/>
            </a:br>
            <a:r>
              <a:rPr lang="da-DK" dirty="0"/>
              <a:t>hvorfor?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30BB598-81B4-41BB-BC44-CD9C29AE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500" y="2862729"/>
            <a:ext cx="0" cy="3195171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5DDBF30-61E8-5885-0BCE-D04E8101A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4179" y="2150290"/>
            <a:ext cx="6314225" cy="4104027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da-DK" dirty="0"/>
              <a:t>Har stået samme sted som jer</a:t>
            </a:r>
          </a:p>
          <a:p>
            <a:pPr marL="0" indent="0">
              <a:buNone/>
            </a:pPr>
            <a:r>
              <a:rPr lang="da-DK" dirty="0"/>
              <a:t>Vil gerne give erfaringer videre</a:t>
            </a:r>
          </a:p>
          <a:p>
            <a:pPr marL="0" indent="0">
              <a:buNone/>
            </a:pPr>
            <a:r>
              <a:rPr lang="da-DK" dirty="0"/>
              <a:t>I begyndelsen havde jeg ingen ”mentor”</a:t>
            </a:r>
          </a:p>
          <a:p>
            <a:pPr marL="0" indent="0">
              <a:buNone/>
            </a:pPr>
            <a:r>
              <a:rPr lang="da-DK" dirty="0"/>
              <a:t>Har mødt mange og lært meget</a:t>
            </a:r>
          </a:p>
          <a:p>
            <a:pPr marL="0" indent="0">
              <a:buNone/>
            </a:pPr>
            <a:r>
              <a:rPr lang="da-DK" dirty="0"/>
              <a:t>Hver hundefører har egne metoder……derfor:</a:t>
            </a:r>
          </a:p>
          <a:p>
            <a:pPr marL="0" indent="0">
              <a:buNone/>
            </a:pPr>
            <a:r>
              <a:rPr lang="da-DK" dirty="0"/>
              <a:t>”Lyt – sortér – lær – (afprøv)” Skab egne erfaringer</a:t>
            </a:r>
          </a:p>
          <a:p>
            <a:pPr marL="0" indent="0">
              <a:buNone/>
            </a:pPr>
            <a:r>
              <a:rPr lang="da-DK" dirty="0"/>
              <a:t>I aften er det MINE erfaringer, som I skal lytte </a:t>
            </a:r>
            <a:r>
              <a:rPr lang="da-DK" dirty="0" err="1"/>
              <a:t>til….håber</a:t>
            </a:r>
            <a:r>
              <a:rPr lang="da-DK" dirty="0"/>
              <a:t> I kan bruge nogle af dem </a:t>
            </a:r>
            <a:r>
              <a:rPr lang="da-DK" dirty="0">
                <a:sym typeface="Wingdings" panose="05000000000000000000" pitchFamily="2" charset="2"/>
              </a:rPr>
              <a:t> </a:t>
            </a:r>
            <a:endParaRPr lang="da-DK" dirty="0"/>
          </a:p>
        </p:txBody>
      </p:sp>
      <p:pic>
        <p:nvPicPr>
          <p:cNvPr id="5" name="Billede 4" descr="Et billede, der indeholder græs, udendørs, himmel, parkeret&#10;&#10;Automatisk genereret beskrivelse">
            <a:extLst>
              <a:ext uri="{FF2B5EF4-FFF2-40B4-BE49-F238E27FC236}">
                <a16:creationId xmlns:a16="http://schemas.microsoft.com/office/drawing/2014/main" id="{3A1EE0A2-3CDC-1683-9F7A-1719BE8F56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" r="1" b="1"/>
          <a:stretch/>
        </p:blipFill>
        <p:spPr>
          <a:xfrm>
            <a:off x="8305772" y="1"/>
            <a:ext cx="3886212" cy="3429000"/>
          </a:xfrm>
          <a:prstGeom prst="rect">
            <a:avLst/>
          </a:prstGeom>
        </p:spPr>
      </p:pic>
      <p:pic>
        <p:nvPicPr>
          <p:cNvPr id="7" name="Billede 6" descr="Et billede, der indeholder græs, udendørs, felt&#10;&#10;Automatisk genereret beskrivelse">
            <a:extLst>
              <a:ext uri="{FF2B5EF4-FFF2-40B4-BE49-F238E27FC236}">
                <a16:creationId xmlns:a16="http://schemas.microsoft.com/office/drawing/2014/main" id="{6C46D15F-6B5B-F3C3-7AE6-7784662C4F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4" r="5" b="5"/>
          <a:stretch/>
        </p:blipFill>
        <p:spPr>
          <a:xfrm>
            <a:off x="8305807" y="3429000"/>
            <a:ext cx="388620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735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1" name="Rectangle 11270">
            <a:extLst>
              <a:ext uri="{FF2B5EF4-FFF2-40B4-BE49-F238E27FC236}">
                <a16:creationId xmlns:a16="http://schemas.microsoft.com/office/drawing/2014/main" id="{BF02845A-8571-40C5-9F56-8F9B3F7C4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55580BE-F100-7F67-1FEB-5E2EB0BB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593" y="895440"/>
            <a:ext cx="4569407" cy="1560083"/>
          </a:xfrm>
        </p:spPr>
        <p:txBody>
          <a:bodyPr>
            <a:normAutofit/>
          </a:bodyPr>
          <a:lstStyle/>
          <a:p>
            <a:r>
              <a:rPr lang="da-DK" dirty="0"/>
              <a:t>I marken – med den uerfarne hund</a:t>
            </a:r>
          </a:p>
        </p:txBody>
      </p:sp>
      <p:cxnSp>
        <p:nvCxnSpPr>
          <p:cNvPr id="11273" name="Straight Connector 11272">
            <a:extLst>
              <a:ext uri="{FF2B5EF4-FFF2-40B4-BE49-F238E27FC236}">
                <a16:creationId xmlns:a16="http://schemas.microsoft.com/office/drawing/2014/main" id="{F30BB598-81B4-41BB-BC44-CD9C29AE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500" y="2871627"/>
            <a:ext cx="0" cy="3186701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1630FB3-5297-07F8-64C6-DB46FD821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0032" y="2753547"/>
            <a:ext cx="4525967" cy="338092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da-DK" dirty="0"/>
              <a:t>”Nu er det træning og ikke </a:t>
            </a:r>
            <a:r>
              <a:rPr lang="da-DK" dirty="0" err="1"/>
              <a:t>luftetur</a:t>
            </a:r>
            <a:r>
              <a:rPr lang="da-DK" dirty="0"/>
              <a:t>”</a:t>
            </a:r>
          </a:p>
          <a:p>
            <a:pPr marL="0" indent="0">
              <a:buNone/>
            </a:pPr>
            <a:r>
              <a:rPr lang="da-DK" dirty="0"/>
              <a:t>Slip ALTID hunden alene!!!!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11266" name="Picture 2" descr="Ingen tilgængelig billedbeskrivelse.">
            <a:extLst>
              <a:ext uri="{FF2B5EF4-FFF2-40B4-BE49-F238E27FC236}">
                <a16:creationId xmlns:a16="http://schemas.microsoft.com/office/drawing/2014/main" id="{A3DC6AD7-85AD-81F5-526E-5EB973261D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2" r="31372" b="2"/>
          <a:stretch/>
        </p:blipFill>
        <p:spPr bwMode="auto">
          <a:xfrm>
            <a:off x="6096000" y="-16591"/>
            <a:ext cx="6107073" cy="687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246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9" name="Rectangle 12294">
            <a:extLst>
              <a:ext uri="{FF2B5EF4-FFF2-40B4-BE49-F238E27FC236}">
                <a16:creationId xmlns:a16="http://schemas.microsoft.com/office/drawing/2014/main" id="{BF02845A-8571-40C5-9F56-8F9B3F7C4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55580BE-F100-7F67-1FEB-5E2EB0BB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593" y="895440"/>
            <a:ext cx="4569407" cy="1560083"/>
          </a:xfrm>
        </p:spPr>
        <p:txBody>
          <a:bodyPr>
            <a:normAutofit/>
          </a:bodyPr>
          <a:lstStyle/>
          <a:p>
            <a:r>
              <a:rPr lang="da-DK" dirty="0"/>
              <a:t>I marken – med den uerfarne hund</a:t>
            </a:r>
          </a:p>
        </p:txBody>
      </p:sp>
      <p:cxnSp>
        <p:nvCxnSpPr>
          <p:cNvPr id="12300" name="Straight Connector 12296">
            <a:extLst>
              <a:ext uri="{FF2B5EF4-FFF2-40B4-BE49-F238E27FC236}">
                <a16:creationId xmlns:a16="http://schemas.microsoft.com/office/drawing/2014/main" id="{F30BB598-81B4-41BB-BC44-CD9C29AE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500" y="2871627"/>
            <a:ext cx="0" cy="3186701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1630FB3-5297-07F8-64C6-DB46FD821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0033" y="2753546"/>
            <a:ext cx="3746928" cy="340255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da-DK" dirty="0"/>
              <a:t>Gå på vildttomme marker </a:t>
            </a:r>
            <a:br>
              <a:rPr lang="da-DK" dirty="0"/>
            </a:br>
            <a:r>
              <a:rPr lang="da-DK" dirty="0"/>
              <a:t>(hvis muligt)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Gå på overskuelige marker. 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12290" name="Picture 2" descr="Ingen tilgængelig billedbeskrivelse.">
            <a:extLst>
              <a:ext uri="{FF2B5EF4-FFF2-40B4-BE49-F238E27FC236}">
                <a16:creationId xmlns:a16="http://schemas.microsoft.com/office/drawing/2014/main" id="{938BEB8A-2305-F8DA-6AA7-526CB89446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r="26052" b="2"/>
          <a:stretch/>
        </p:blipFill>
        <p:spPr bwMode="auto">
          <a:xfrm>
            <a:off x="6096000" y="-16591"/>
            <a:ext cx="6107073" cy="687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5067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F02845A-8571-40C5-9F56-8F9B3F7C4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D67C77B-806D-179F-BF7F-5B69493F7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238" y="895440"/>
            <a:ext cx="6125361" cy="1560083"/>
          </a:xfrm>
        </p:spPr>
        <p:txBody>
          <a:bodyPr>
            <a:normAutofit/>
          </a:bodyPr>
          <a:lstStyle/>
          <a:p>
            <a:r>
              <a:rPr lang="da-DK" dirty="0"/>
              <a:t>I marken – med den uerfarne hund</a:t>
            </a:r>
          </a:p>
        </p:txBody>
      </p:sp>
      <p:pic>
        <p:nvPicPr>
          <p:cNvPr id="4" name="Billede 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2304124D-AECA-E69D-6C88-522867935E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6" r="14519" b="1"/>
          <a:stretch/>
        </p:blipFill>
        <p:spPr>
          <a:xfrm>
            <a:off x="1" y="-16591"/>
            <a:ext cx="4610100" cy="687459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30BB598-81B4-41BB-BC44-CD9C29AE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40145" y="2871627"/>
            <a:ext cx="0" cy="3186701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D23447F-DA69-C371-662D-CCB220888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4717" y="2753546"/>
            <a:ext cx="5302882" cy="349485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da-DK" dirty="0"/>
              <a:t>Målet er at hunden afsøger det terræn DU ønsker!!</a:t>
            </a:r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3282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F02845A-8571-40C5-9F56-8F9B3F7C4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DA086CF-E68C-AC98-8BF9-F02BE19B2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593" y="895440"/>
            <a:ext cx="4569407" cy="1560083"/>
          </a:xfrm>
        </p:spPr>
        <p:txBody>
          <a:bodyPr>
            <a:normAutofit/>
          </a:bodyPr>
          <a:lstStyle/>
          <a:p>
            <a:r>
              <a:rPr lang="da-DK" dirty="0"/>
              <a:t>I marken – med den uerfarne hund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30BB598-81B4-41BB-BC44-CD9C29AE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500" y="2871627"/>
            <a:ext cx="0" cy="3186701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331D8ED-A6D9-4466-CB6E-B6FE60847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0033" y="2753546"/>
            <a:ext cx="3746928" cy="340255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da-DK" dirty="0"/>
              <a:t>……</a:t>
            </a:r>
            <a:r>
              <a:rPr lang="da-DK" dirty="0" err="1"/>
              <a:t>søget</a:t>
            </a:r>
            <a:r>
              <a:rPr lang="da-DK" dirty="0"/>
              <a:t> skal helst ikke blive sådan. 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E2B13864-E47D-F0F0-C15F-AD9B70B77F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5" r="12564" b="1"/>
          <a:stretch/>
        </p:blipFill>
        <p:spPr>
          <a:xfrm>
            <a:off x="6096000" y="-16591"/>
            <a:ext cx="6107073" cy="687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3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AD4CCDA-06BF-4D2A-B44F-195AEC0B5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CECA2BE-0443-493F-9413-FC132026C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dsholder til indhold 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D1FCE355-3016-76CD-3A73-D44EDD3A25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7" r="-1" b="10237"/>
          <a:stretch/>
        </p:blipFill>
        <p:spPr>
          <a:xfrm>
            <a:off x="20" y="1"/>
            <a:ext cx="12188932" cy="685799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7C3041F-18C8-4A3F-BB74-556AD2101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2" y="1"/>
            <a:ext cx="12191999" cy="2211293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9000">
                <a:srgbClr val="000000">
                  <a:alpha val="45000"/>
                </a:srgbClr>
              </a:gs>
              <a:gs pos="100000">
                <a:srgbClr val="000000">
                  <a:alpha val="6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900F6E-AFA2-21EE-3F91-37738AC01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598393"/>
            <a:ext cx="6855490" cy="11924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Super søget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2B28B90-B579-47ED-A625-BAD03AE6C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4930588"/>
            <a:ext cx="12191999" cy="1927411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9000">
                <a:srgbClr val="000000">
                  <a:alpha val="45000"/>
                </a:srgbClr>
              </a:gs>
              <a:gs pos="100000">
                <a:srgbClr val="000000">
                  <a:alpha val="6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6BEECB0-0766-4C59-B86E-5D26B7D8E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500" y="6259606"/>
            <a:ext cx="10325101" cy="0"/>
          </a:xfrm>
          <a:prstGeom prst="line">
            <a:avLst/>
          </a:prstGeom>
          <a:ln w="1079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45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D4CCDA-06BF-4D2A-B44F-195AEC0B5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69F96FE-C3F5-4F02-8428-78ADCB975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dsholder til indhold 4" descr="Et billede, der indeholder tekst, gulv&#10;&#10;Automatisk genereret beskrivelse">
            <a:extLst>
              <a:ext uri="{FF2B5EF4-FFF2-40B4-BE49-F238E27FC236}">
                <a16:creationId xmlns:a16="http://schemas.microsoft.com/office/drawing/2014/main" id="{E1BADC75-CB44-2BA6-1D86-39A204B652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2" b="4763"/>
          <a:stretch/>
        </p:blipFill>
        <p:spPr>
          <a:xfrm>
            <a:off x="20" y="1"/>
            <a:ext cx="12191979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80C6B76-4D7E-4FE2-84E4-C4734B2B4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3078542"/>
            <a:ext cx="12191999" cy="3779457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9000">
                <a:srgbClr val="000000">
                  <a:alpha val="45000"/>
                </a:srgbClr>
              </a:gs>
              <a:gs pos="100000">
                <a:srgbClr val="000000">
                  <a:alpha val="6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D5C02B-455D-B144-E7F8-C43C8197C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876" y="3429000"/>
            <a:ext cx="10447724" cy="18565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Møg søget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6BEECB0-0766-4C59-B86E-5D26B7D8E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4990" y="5503528"/>
            <a:ext cx="10325101" cy="0"/>
          </a:xfrm>
          <a:prstGeom prst="line">
            <a:avLst/>
          </a:prstGeom>
          <a:ln w="1079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8980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9" name="Rectangle 13318">
            <a:extLst>
              <a:ext uri="{FF2B5EF4-FFF2-40B4-BE49-F238E27FC236}">
                <a16:creationId xmlns:a16="http://schemas.microsoft.com/office/drawing/2014/main" id="{BF02845A-8571-40C5-9F56-8F9B3F7C4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55580BE-F100-7F67-1FEB-5E2EB0BB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593" y="895440"/>
            <a:ext cx="4569407" cy="1560083"/>
          </a:xfrm>
        </p:spPr>
        <p:txBody>
          <a:bodyPr>
            <a:normAutofit/>
          </a:bodyPr>
          <a:lstStyle/>
          <a:p>
            <a:r>
              <a:rPr lang="da-DK" dirty="0"/>
              <a:t>I marken – med den uerfarne hund</a:t>
            </a:r>
          </a:p>
        </p:txBody>
      </p:sp>
      <p:cxnSp>
        <p:nvCxnSpPr>
          <p:cNvPr id="13321" name="Straight Connector 13320">
            <a:extLst>
              <a:ext uri="{FF2B5EF4-FFF2-40B4-BE49-F238E27FC236}">
                <a16:creationId xmlns:a16="http://schemas.microsoft.com/office/drawing/2014/main" id="{F30BB598-81B4-41BB-BC44-CD9C29AE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500" y="2871627"/>
            <a:ext cx="0" cy="3186701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1630FB3-5297-07F8-64C6-DB46FD821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0033" y="2753546"/>
            <a:ext cx="3746928" cy="340255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da-DK" dirty="0"/>
              <a:t>Fokus på én ting! Hunden SKAL krydssøge FORAN dig!!</a:t>
            </a:r>
          </a:p>
          <a:p>
            <a:pPr marL="0" indent="0">
              <a:buNone/>
            </a:pPr>
            <a:r>
              <a:rPr lang="da-DK" dirty="0"/>
              <a:t>Du skal selv ”krydssøge” – din placering i marken er vigtig</a:t>
            </a:r>
          </a:p>
          <a:p>
            <a:pPr marL="0" indent="0">
              <a:buNone/>
            </a:pPr>
            <a:r>
              <a:rPr lang="da-DK" dirty="0"/>
              <a:t>3-4 slag = kald ind</a:t>
            </a:r>
          </a:p>
          <a:p>
            <a:pPr marL="0" indent="0">
              <a:buNone/>
            </a:pPr>
            <a:r>
              <a:rPr lang="da-DK" dirty="0"/>
              <a:t>Glem alt om (ko)vendinger</a:t>
            </a:r>
          </a:p>
          <a:p>
            <a:pPr marL="0" indent="0">
              <a:buNone/>
            </a:pPr>
            <a:r>
              <a:rPr lang="da-DK" dirty="0"/>
              <a:t>Byg på, 5-6 slag </a:t>
            </a:r>
            <a:r>
              <a:rPr lang="da-DK" dirty="0" err="1"/>
              <a:t>etc</a:t>
            </a: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13314" name="Picture 2" descr="Ingen tilgængelig billedbeskrivelse.">
            <a:extLst>
              <a:ext uri="{FF2B5EF4-FFF2-40B4-BE49-F238E27FC236}">
                <a16:creationId xmlns:a16="http://schemas.microsoft.com/office/drawing/2014/main" id="{3973F457-590B-AA9A-BB61-98BB5D6B64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4" r="16949" b="2"/>
          <a:stretch/>
        </p:blipFill>
        <p:spPr bwMode="auto">
          <a:xfrm>
            <a:off x="6096000" y="-16591"/>
            <a:ext cx="6107073" cy="687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7055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71" name="Rectangle 14370">
            <a:extLst>
              <a:ext uri="{FF2B5EF4-FFF2-40B4-BE49-F238E27FC236}">
                <a16:creationId xmlns:a16="http://schemas.microsoft.com/office/drawing/2014/main" id="{BF02845A-8571-40C5-9F56-8F9B3F7C4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F50E0A-DA91-E696-BAD0-B1487586B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238" y="895440"/>
            <a:ext cx="6125361" cy="1560083"/>
          </a:xfrm>
        </p:spPr>
        <p:txBody>
          <a:bodyPr>
            <a:normAutofit/>
          </a:bodyPr>
          <a:lstStyle/>
          <a:p>
            <a:r>
              <a:rPr lang="da-DK"/>
              <a:t>I marken – med den uerfarne hund</a:t>
            </a:r>
          </a:p>
        </p:txBody>
      </p:sp>
      <p:pic>
        <p:nvPicPr>
          <p:cNvPr id="14338" name="Picture 2" descr="Ingen tilgængelig billedbeskrivelse.">
            <a:extLst>
              <a:ext uri="{FF2B5EF4-FFF2-40B4-BE49-F238E27FC236}">
                <a16:creationId xmlns:a16="http://schemas.microsoft.com/office/drawing/2014/main" id="{935A124E-C8EB-8FAA-9C92-1E95F5139D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4" r="19144" b="2"/>
          <a:stretch/>
        </p:blipFill>
        <p:spPr bwMode="auto">
          <a:xfrm>
            <a:off x="1" y="-16591"/>
            <a:ext cx="4610100" cy="687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373" name="Straight Connector 14372">
            <a:extLst>
              <a:ext uri="{FF2B5EF4-FFF2-40B4-BE49-F238E27FC236}">
                <a16:creationId xmlns:a16="http://schemas.microsoft.com/office/drawing/2014/main" id="{F30BB598-81B4-41BB-BC44-CD9C29AE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40145" y="2871627"/>
            <a:ext cx="0" cy="3186701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9C8FD1C-747A-9E59-4A77-D47A9BA2A8E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974717" y="2753546"/>
            <a:ext cx="5845808" cy="3913954"/>
          </a:xfrm>
          <a:prstGeom prst="rect">
            <a:avLst/>
          </a:prstGeom>
        </p:spPr>
        <p:txBody>
          <a:bodyPr rtlCol="0" anchor="t"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da-DK" sz="2200" dirty="0" err="1"/>
              <a:t>Søget</a:t>
            </a:r>
            <a:r>
              <a:rPr lang="da-DK" sz="2200" dirty="0"/>
              <a:t> vokser i størrelse i takt med hundens jagtlyst</a:t>
            </a:r>
          </a:p>
          <a:p>
            <a:pPr>
              <a:lnSpc>
                <a:spcPct val="110000"/>
              </a:lnSpc>
            </a:pPr>
            <a:endParaRPr lang="da-DK" sz="2200" dirty="0"/>
          </a:p>
          <a:p>
            <a:pPr marL="0" indent="0">
              <a:lnSpc>
                <a:spcPct val="110000"/>
              </a:lnSpc>
              <a:buNone/>
            </a:pPr>
            <a:r>
              <a:rPr lang="da-DK" sz="2200" dirty="0"/>
              <a:t>Bliver det fremadrettet = LØB ud og hent hunden. </a:t>
            </a:r>
            <a:br>
              <a:rPr lang="da-DK" sz="2200" dirty="0"/>
            </a:br>
            <a:r>
              <a:rPr lang="da-DK" sz="2200" dirty="0"/>
              <a:t>Start forfra – igen, og igen, og… </a:t>
            </a:r>
          </a:p>
          <a:p>
            <a:pPr>
              <a:lnSpc>
                <a:spcPct val="110000"/>
              </a:lnSpc>
            </a:pPr>
            <a:endParaRPr lang="da-DK" sz="2200" dirty="0"/>
          </a:p>
          <a:p>
            <a:pPr marL="0" indent="0">
              <a:lnSpc>
                <a:spcPct val="110000"/>
              </a:lnSpc>
              <a:buNone/>
            </a:pPr>
            <a:r>
              <a:rPr lang="da-DK" sz="2200" dirty="0"/>
              <a:t>Gå ikke på kompromis med </a:t>
            </a:r>
            <a:r>
              <a:rPr lang="da-DK" sz="2200" dirty="0" err="1"/>
              <a:t>søget</a:t>
            </a:r>
            <a:r>
              <a:rPr lang="da-DK" sz="2200" dirty="0"/>
              <a:t> </a:t>
            </a:r>
          </a:p>
          <a:p>
            <a:pPr marL="0" indent="0">
              <a:lnSpc>
                <a:spcPct val="110000"/>
              </a:lnSpc>
              <a:buNone/>
            </a:pPr>
            <a:endParaRPr lang="da-DK" sz="1600" dirty="0"/>
          </a:p>
          <a:p>
            <a:pPr marL="0" indent="0">
              <a:lnSpc>
                <a:spcPct val="110000"/>
              </a:lnSpc>
              <a:buNone/>
            </a:pPr>
            <a:r>
              <a:rPr lang="da-DK" sz="1600" dirty="0"/>
              <a:t>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01973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BF02845A-8571-40C5-9F56-8F9B3F7C4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25F4689-0805-53F3-80AA-710DA18AA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593" y="895440"/>
            <a:ext cx="4569407" cy="1560083"/>
          </a:xfrm>
        </p:spPr>
        <p:txBody>
          <a:bodyPr>
            <a:normAutofit/>
          </a:bodyPr>
          <a:lstStyle/>
          <a:p>
            <a:r>
              <a:rPr lang="da-DK" dirty="0"/>
              <a:t>I marken – med den uerfarne hund</a:t>
            </a:r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F30BB598-81B4-41BB-BC44-CD9C29AE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500" y="2871627"/>
            <a:ext cx="0" cy="3186701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8195CC1-8610-93CC-0673-D8AA4B1A0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0033" y="2753546"/>
            <a:ext cx="3746928" cy="3402555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da-DK" sz="1900" dirty="0"/>
              <a:t>Når hunden krydssøger FORAN dig, kan du begynde at være OBS på at den;</a:t>
            </a:r>
          </a:p>
          <a:p>
            <a:pPr marL="457200" indent="-457200">
              <a:buAutoNum type="arabicParenR"/>
            </a:pPr>
            <a:r>
              <a:rPr lang="da-DK" sz="1900" dirty="0"/>
              <a:t>Går til siderne/kanten af marken</a:t>
            </a:r>
          </a:p>
          <a:p>
            <a:pPr marL="457200" indent="-457200">
              <a:buAutoNum type="arabicParenR"/>
            </a:pPr>
            <a:r>
              <a:rPr lang="da-DK" sz="1900" dirty="0"/>
              <a:t>Ikke vender bagud i vinden (kovender)</a:t>
            </a:r>
          </a:p>
          <a:p>
            <a:pPr marL="457200" indent="-457200">
              <a:buAutoNum type="arabicParenR"/>
            </a:pPr>
            <a:r>
              <a:rPr lang="da-DK" sz="1900" dirty="0"/>
              <a:t>Ikke søger i skov/remiser FØR I ønsker det </a:t>
            </a:r>
          </a:p>
          <a:p>
            <a:pPr marL="457200" indent="-457200">
              <a:buAutoNum type="arabicParenR"/>
            </a:pPr>
            <a:endParaRPr lang="da-DK" sz="1900" dirty="0"/>
          </a:p>
        </p:txBody>
      </p:sp>
      <p:pic>
        <p:nvPicPr>
          <p:cNvPr id="1026" name="Picture 2" descr="Ingen tilgængelig billedbeskrivelse.">
            <a:extLst>
              <a:ext uri="{FF2B5EF4-FFF2-40B4-BE49-F238E27FC236}">
                <a16:creationId xmlns:a16="http://schemas.microsoft.com/office/drawing/2014/main" id="{017C2FB4-604B-61C4-B07E-1550CC909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75"/>
          <a:stretch/>
        </p:blipFill>
        <p:spPr bwMode="auto">
          <a:xfrm>
            <a:off x="6096000" y="-16591"/>
            <a:ext cx="6107073" cy="687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8703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71" name="Rectangle 15366">
            <a:extLst>
              <a:ext uri="{FF2B5EF4-FFF2-40B4-BE49-F238E27FC236}">
                <a16:creationId xmlns:a16="http://schemas.microsoft.com/office/drawing/2014/main" id="{BF02845A-8571-40C5-9F56-8F9B3F7C4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55580BE-F100-7F67-1FEB-5E2EB0BB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238" y="895440"/>
            <a:ext cx="6125361" cy="1560083"/>
          </a:xfrm>
        </p:spPr>
        <p:txBody>
          <a:bodyPr>
            <a:normAutofit/>
          </a:bodyPr>
          <a:lstStyle/>
          <a:p>
            <a:r>
              <a:rPr lang="da-DK" dirty="0"/>
              <a:t>I marken – med den uerfarne hund</a:t>
            </a:r>
          </a:p>
        </p:txBody>
      </p:sp>
      <p:pic>
        <p:nvPicPr>
          <p:cNvPr id="15362" name="Picture 2" descr="Kan være et billede af dyr og natur">
            <a:extLst>
              <a:ext uri="{FF2B5EF4-FFF2-40B4-BE49-F238E27FC236}">
                <a16:creationId xmlns:a16="http://schemas.microsoft.com/office/drawing/2014/main" id="{5373D9FA-3323-FD05-F497-8ACF7CBCE6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r="28758" b="2"/>
          <a:stretch/>
        </p:blipFill>
        <p:spPr bwMode="auto">
          <a:xfrm>
            <a:off x="1" y="-16591"/>
            <a:ext cx="4610100" cy="687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372" name="Straight Connector 15368">
            <a:extLst>
              <a:ext uri="{FF2B5EF4-FFF2-40B4-BE49-F238E27FC236}">
                <a16:creationId xmlns:a16="http://schemas.microsoft.com/office/drawing/2014/main" id="{F30BB598-81B4-41BB-BC44-CD9C29AE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40145" y="2871627"/>
            <a:ext cx="0" cy="3186701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1630FB3-5297-07F8-64C6-DB46FD821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9828" y="2753546"/>
            <a:ext cx="6565380" cy="349485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da-DK" sz="3200" b="1" dirty="0"/>
              <a:t>FAQ til de første gange i marken….</a:t>
            </a:r>
          </a:p>
          <a:p>
            <a:pPr marL="0" indent="0">
              <a:buNone/>
            </a:pPr>
            <a:r>
              <a:rPr lang="da-DK" dirty="0"/>
              <a:t>Hunden vil ikke søge – hvorfor?</a:t>
            </a:r>
          </a:p>
          <a:p>
            <a:pPr marL="0" indent="0">
              <a:buNone/>
            </a:pPr>
            <a:r>
              <a:rPr lang="da-DK" dirty="0"/>
              <a:t>Min hund hjerner fremad i marken</a:t>
            </a:r>
          </a:p>
          <a:p>
            <a:pPr marL="0" indent="0">
              <a:buNone/>
            </a:pPr>
            <a:r>
              <a:rPr lang="da-DK" dirty="0"/>
              <a:t>Hvorfor stopper min hund og snuser?</a:t>
            </a:r>
          </a:p>
          <a:p>
            <a:pPr marL="0" indent="0">
              <a:buNone/>
            </a:pPr>
            <a:r>
              <a:rPr lang="da-DK" dirty="0"/>
              <a:t>Min hund løber efter makkerhunden </a:t>
            </a:r>
            <a:r>
              <a:rPr lang="da-DK" dirty="0">
                <a:sym typeface="Wingdings" panose="05000000000000000000" pitchFamily="2" charset="2"/>
              </a:rPr>
              <a:t></a:t>
            </a:r>
            <a:endParaRPr lang="da-DK" dirty="0"/>
          </a:p>
          <a:p>
            <a:pPr marL="0" indent="0">
              <a:buNone/>
            </a:pPr>
            <a:r>
              <a:rPr lang="da-DK" dirty="0"/>
              <a:t>Min hund jagter småfugle </a:t>
            </a:r>
          </a:p>
        </p:txBody>
      </p:sp>
    </p:spTree>
    <p:extLst>
      <p:ext uri="{BB962C8B-B14F-4D97-AF65-F5344CB8AC3E}">
        <p14:creationId xmlns:p14="http://schemas.microsoft.com/office/powerpoint/2010/main" val="212314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EAD4CCDA-06BF-4D2A-B44F-195AEC0B5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F69F96FE-C3F5-4F02-8428-78ADCB975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Kender du typen fylder 25 år - Se historien for programmet her">
            <a:extLst>
              <a:ext uri="{FF2B5EF4-FFF2-40B4-BE49-F238E27FC236}">
                <a16:creationId xmlns:a16="http://schemas.microsoft.com/office/drawing/2014/main" id="{6FA0B1A7-9A4A-4E48-D2D1-EBD97E1872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" b="23092"/>
          <a:stretch/>
        </p:blipFill>
        <p:spPr bwMode="auto">
          <a:xfrm>
            <a:off x="20" y="-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Rectangle 1034">
            <a:extLst>
              <a:ext uri="{FF2B5EF4-FFF2-40B4-BE49-F238E27FC236}">
                <a16:creationId xmlns:a16="http://schemas.microsoft.com/office/drawing/2014/main" id="{F80C6B76-4D7E-4FE2-84E4-C4734B2B4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2" y="1"/>
            <a:ext cx="12191999" cy="3779457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9000">
                <a:srgbClr val="000000">
                  <a:alpha val="45000"/>
                </a:srgbClr>
              </a:gs>
              <a:gs pos="100000">
                <a:srgbClr val="000000">
                  <a:alpha val="6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63DBE9A-8C8D-ED97-E4A2-172C855CD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876" y="640027"/>
            <a:ext cx="10447724" cy="10308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Hvem er I? Hvorfor er I med her? </a:t>
            </a:r>
          </a:p>
        </p:txBody>
      </p:sp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16BEECB0-0766-4C59-B86E-5D26B7D8E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4990" y="1808741"/>
            <a:ext cx="10325101" cy="0"/>
          </a:xfrm>
          <a:prstGeom prst="line">
            <a:avLst/>
          </a:prstGeom>
          <a:ln w="1079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62239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46" name="Rectangle 18445">
            <a:extLst>
              <a:ext uri="{FF2B5EF4-FFF2-40B4-BE49-F238E27FC236}">
                <a16:creationId xmlns:a16="http://schemas.microsoft.com/office/drawing/2014/main" id="{BF02845A-8571-40C5-9F56-8F9B3F7C4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9714AB-2656-0D4A-6805-1DABA7452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593" y="895440"/>
            <a:ext cx="4569407" cy="1560083"/>
          </a:xfrm>
        </p:spPr>
        <p:txBody>
          <a:bodyPr>
            <a:normAutofit/>
          </a:bodyPr>
          <a:lstStyle/>
          <a:p>
            <a:r>
              <a:rPr lang="da-DK" dirty="0" err="1"/>
              <a:t>Next</a:t>
            </a:r>
            <a:r>
              <a:rPr lang="da-DK" dirty="0"/>
              <a:t> step</a:t>
            </a:r>
          </a:p>
        </p:txBody>
      </p:sp>
      <p:cxnSp>
        <p:nvCxnSpPr>
          <p:cNvPr id="18448" name="Straight Connector 18447">
            <a:extLst>
              <a:ext uri="{FF2B5EF4-FFF2-40B4-BE49-F238E27FC236}">
                <a16:creationId xmlns:a16="http://schemas.microsoft.com/office/drawing/2014/main" id="{F30BB598-81B4-41BB-BC44-CD9C29AE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500" y="2871627"/>
            <a:ext cx="0" cy="3186701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B7A79B6-69F9-E4E1-4F13-6A5788582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0033" y="2753546"/>
            <a:ext cx="3746928" cy="340255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da-DK" dirty="0"/>
              <a:t>Udbygning på </a:t>
            </a:r>
            <a:r>
              <a:rPr lang="da-DK" dirty="0" err="1"/>
              <a:t>søget</a:t>
            </a:r>
            <a:endParaRPr lang="da-DK" dirty="0"/>
          </a:p>
          <a:p>
            <a:pPr marL="0" indent="0">
              <a:buNone/>
            </a:pPr>
            <a:r>
              <a:rPr lang="da-DK" dirty="0"/>
              <a:t>Hvornår skal hunden i agerhøns/fasaner – og kan man forberede dette?</a:t>
            </a:r>
          </a:p>
          <a:p>
            <a:pPr marL="0" indent="0">
              <a:buNone/>
            </a:pPr>
            <a:r>
              <a:rPr lang="da-DK" dirty="0"/>
              <a:t>Prøve i foråret? </a:t>
            </a:r>
          </a:p>
          <a:p>
            <a:pPr marL="0" indent="0">
              <a:buNone/>
            </a:pPr>
            <a:r>
              <a:rPr lang="da-DK" dirty="0"/>
              <a:t>Reserver datoer og planlæg!</a:t>
            </a:r>
          </a:p>
        </p:txBody>
      </p:sp>
      <p:pic>
        <p:nvPicPr>
          <p:cNvPr id="18434" name="Picture 2" descr="Ingen tilgængelig billedbeskrivelse.">
            <a:extLst>
              <a:ext uri="{FF2B5EF4-FFF2-40B4-BE49-F238E27FC236}">
                <a16:creationId xmlns:a16="http://schemas.microsoft.com/office/drawing/2014/main" id="{DED61C51-9012-1617-32D5-D7CE86B06A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9" r="22543" b="-1"/>
          <a:stretch/>
        </p:blipFill>
        <p:spPr bwMode="auto">
          <a:xfrm>
            <a:off x="6096000" y="-16591"/>
            <a:ext cx="6107073" cy="687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4808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15" name="Rectangle 17414">
            <a:extLst>
              <a:ext uri="{FF2B5EF4-FFF2-40B4-BE49-F238E27FC236}">
                <a16:creationId xmlns:a16="http://schemas.microsoft.com/office/drawing/2014/main" id="{EACE703B-177A-4A03-827E-692635A35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EEE699-3538-286F-5E2E-1EA669825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958297"/>
            <a:ext cx="4085665" cy="2195027"/>
          </a:xfrm>
        </p:spPr>
        <p:txBody>
          <a:bodyPr anchor="ctr">
            <a:normAutofit/>
          </a:bodyPr>
          <a:lstStyle/>
          <a:p>
            <a:r>
              <a:rPr lang="da-DK" dirty="0"/>
              <a:t>”Lektier”</a:t>
            </a:r>
          </a:p>
        </p:txBody>
      </p:sp>
      <p:pic>
        <p:nvPicPr>
          <p:cNvPr id="17410" name="Picture 2" descr="Ingen tilgængelig billedbeskrivelse.">
            <a:extLst>
              <a:ext uri="{FF2B5EF4-FFF2-40B4-BE49-F238E27FC236}">
                <a16:creationId xmlns:a16="http://schemas.microsoft.com/office/drawing/2014/main" id="{72AC8150-9624-71FA-FE7D-68C6E329C3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07" b="20923"/>
          <a:stretch/>
        </p:blipFill>
        <p:spPr bwMode="auto">
          <a:xfrm>
            <a:off x="20" y="10"/>
            <a:ext cx="12191979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417" name="Straight Connector 17416">
            <a:extLst>
              <a:ext uri="{FF2B5EF4-FFF2-40B4-BE49-F238E27FC236}">
                <a16:creationId xmlns:a16="http://schemas.microsoft.com/office/drawing/2014/main" id="{D8C0D56F-4A65-48B9-843D-F9D262C35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34000" y="4244223"/>
            <a:ext cx="0" cy="1623177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2043CA-0105-3654-BA8E-FF0642721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0505" y="3958297"/>
            <a:ext cx="4883021" cy="219502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a-DK" b="1" dirty="0"/>
              <a:t>Lydighed!!!</a:t>
            </a:r>
          </a:p>
          <a:p>
            <a:pPr marL="0" indent="0">
              <a:buNone/>
            </a:pPr>
            <a:r>
              <a:rPr lang="da-DK" b="1" dirty="0"/>
              <a:t>Træn indkald og sit/dæk/bliv/ro</a:t>
            </a:r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296839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D4CCDA-06BF-4D2A-B44F-195AEC0B5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CECA2BE-0443-493F-9413-FC132026C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dsholder til indhold 4" descr="Et billede, der indeholder hund, gulv, indendørs, brun">
            <a:extLst>
              <a:ext uri="{FF2B5EF4-FFF2-40B4-BE49-F238E27FC236}">
                <a16:creationId xmlns:a16="http://schemas.microsoft.com/office/drawing/2014/main" id="{220D433B-5B94-E3F1-82D9-DAF5C8B32E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9" r="-1" b="12991"/>
          <a:stretch/>
        </p:blipFill>
        <p:spPr>
          <a:xfrm>
            <a:off x="20" y="1"/>
            <a:ext cx="12188932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7C3041F-18C8-4A3F-BB74-556AD2101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2" y="1"/>
            <a:ext cx="12191999" cy="2211293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9000">
                <a:srgbClr val="000000">
                  <a:alpha val="45000"/>
                </a:srgbClr>
              </a:gs>
              <a:gs pos="100000">
                <a:srgbClr val="000000">
                  <a:alpha val="6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9D3185D-14D7-6139-7CA8-03ABE69DD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598393"/>
            <a:ext cx="6855490" cy="11924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Spørgsmål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B28B90-B579-47ED-A625-BAD03AE6C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4930588"/>
            <a:ext cx="12191999" cy="1927411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9000">
                <a:srgbClr val="000000">
                  <a:alpha val="45000"/>
                </a:srgbClr>
              </a:gs>
              <a:gs pos="100000">
                <a:srgbClr val="000000">
                  <a:alpha val="6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BEECB0-0766-4C59-B86E-5D26B7D8E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500" y="6259606"/>
            <a:ext cx="10325101" cy="0"/>
          </a:xfrm>
          <a:prstGeom prst="line">
            <a:avLst/>
          </a:prstGeom>
          <a:ln w="1079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52416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391" name="Straight Connector 16390">
            <a:extLst>
              <a:ext uri="{FF2B5EF4-FFF2-40B4-BE49-F238E27FC236}">
                <a16:creationId xmlns:a16="http://schemas.microsoft.com/office/drawing/2014/main" id="{EAD4CCDA-06BF-4D2A-B44F-195AEC0B5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393" name="Rectangle 16392">
            <a:extLst>
              <a:ext uri="{FF2B5EF4-FFF2-40B4-BE49-F238E27FC236}">
                <a16:creationId xmlns:a16="http://schemas.microsoft.com/office/drawing/2014/main" id="{F69F96FE-C3F5-4F02-8428-78ADCB975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 descr="Ingen tilgængelig billedbeskrivelse.">
            <a:extLst>
              <a:ext uri="{FF2B5EF4-FFF2-40B4-BE49-F238E27FC236}">
                <a16:creationId xmlns:a16="http://schemas.microsoft.com/office/drawing/2014/main" id="{EB918927-1E4D-2424-A140-582A9FDE48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6" b="11234"/>
          <a:stretch/>
        </p:blipFill>
        <p:spPr bwMode="auto">
          <a:xfrm>
            <a:off x="20" y="1"/>
            <a:ext cx="12191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5" name="Rectangle 16394">
            <a:extLst>
              <a:ext uri="{FF2B5EF4-FFF2-40B4-BE49-F238E27FC236}">
                <a16:creationId xmlns:a16="http://schemas.microsoft.com/office/drawing/2014/main" id="{F80C6B76-4D7E-4FE2-84E4-C4734B2B4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3078542"/>
            <a:ext cx="12191999" cy="3779457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9000">
                <a:srgbClr val="000000">
                  <a:alpha val="45000"/>
                </a:srgbClr>
              </a:gs>
              <a:gs pos="100000">
                <a:srgbClr val="000000">
                  <a:alpha val="6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BF68C8-A886-E21C-FC76-EBFEA8759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876" y="3429000"/>
            <a:ext cx="10447724" cy="18565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Evaluering af i dag</a:t>
            </a:r>
          </a:p>
        </p:txBody>
      </p:sp>
      <p:cxnSp>
        <p:nvCxnSpPr>
          <p:cNvPr id="16397" name="Straight Connector 16396">
            <a:extLst>
              <a:ext uri="{FF2B5EF4-FFF2-40B4-BE49-F238E27FC236}">
                <a16:creationId xmlns:a16="http://schemas.microsoft.com/office/drawing/2014/main" id="{16BEECB0-0766-4C59-B86E-5D26B7D8E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4990" y="5503528"/>
            <a:ext cx="10325101" cy="0"/>
          </a:xfrm>
          <a:prstGeom prst="line">
            <a:avLst/>
          </a:prstGeom>
          <a:ln w="1079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8498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9">
            <a:extLst>
              <a:ext uri="{FF2B5EF4-FFF2-40B4-BE49-F238E27FC236}">
                <a16:creationId xmlns:a16="http://schemas.microsoft.com/office/drawing/2014/main" id="{EAD4CCDA-06BF-4D2A-B44F-195AEC0B5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F69F96FE-C3F5-4F02-8428-78ADCB975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 descr="Et billede, der indeholder græs, himmel, udendørs, person&#10;&#10;Automatisk genereret beskrivelse">
            <a:extLst>
              <a:ext uri="{FF2B5EF4-FFF2-40B4-BE49-F238E27FC236}">
                <a16:creationId xmlns:a16="http://schemas.microsoft.com/office/drawing/2014/main" id="{0CEA1CAE-58AD-0954-20DC-7F18B99D65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"/>
            <a:ext cx="12191979" cy="6858000"/>
          </a:xfrm>
          <a:prstGeom prst="rect">
            <a:avLst/>
          </a:prstGeom>
        </p:spPr>
      </p:pic>
      <p:sp>
        <p:nvSpPr>
          <p:cNvPr id="19" name="Rectangle 13">
            <a:extLst>
              <a:ext uri="{FF2B5EF4-FFF2-40B4-BE49-F238E27FC236}">
                <a16:creationId xmlns:a16="http://schemas.microsoft.com/office/drawing/2014/main" id="{F80C6B76-4D7E-4FE2-84E4-C4734B2B4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3078542"/>
            <a:ext cx="12191999" cy="3779457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9000">
                <a:srgbClr val="000000">
                  <a:alpha val="45000"/>
                </a:srgbClr>
              </a:gs>
              <a:gs pos="100000">
                <a:srgbClr val="000000">
                  <a:alpha val="6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98B07B-4990-9764-0CFB-913ADBD3D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876" y="3429000"/>
            <a:ext cx="10447724" cy="18565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>
                <a:solidFill>
                  <a:srgbClr val="FFFFFF"/>
                </a:solidFill>
              </a:rPr>
              <a:t>Skærmen</a:t>
            </a:r>
            <a:r>
              <a:rPr lang="en-US" sz="4800" dirty="0">
                <a:solidFill>
                  <a:srgbClr val="FFFFFF"/>
                </a:solidFill>
              </a:rPr>
              <a:t> </a:t>
            </a:r>
            <a:r>
              <a:rPr lang="en-US" sz="4800" dirty="0" err="1">
                <a:solidFill>
                  <a:srgbClr val="FFFFFF"/>
                </a:solidFill>
              </a:rPr>
              <a:t>rundt</a:t>
            </a: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6B5A073-B18B-F8A2-F109-382E61FD5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042" y="5727782"/>
            <a:ext cx="10381316" cy="4643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r">
              <a:buNone/>
            </a:pPr>
            <a:r>
              <a:rPr lang="en-US" sz="1800" cap="all" spc="300">
                <a:solidFill>
                  <a:srgbClr val="FFFFFF"/>
                </a:solidFill>
              </a:rPr>
              <a:t>Hvem er med i dag?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6BEECB0-0766-4C59-B86E-5D26B7D8E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4990" y="5503528"/>
            <a:ext cx="10325101" cy="0"/>
          </a:xfrm>
          <a:prstGeom prst="line">
            <a:avLst/>
          </a:prstGeom>
          <a:ln w="1079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258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42">
            <a:extLst>
              <a:ext uri="{FF2B5EF4-FFF2-40B4-BE49-F238E27FC236}">
                <a16:creationId xmlns:a16="http://schemas.microsoft.com/office/drawing/2014/main" id="{ABE3B514-83FE-45D4-988C-78925DD13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FA8B00-6404-5298-741F-33B92580A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75" y="3715658"/>
            <a:ext cx="3405579" cy="2190192"/>
          </a:xfrm>
        </p:spPr>
        <p:txBody>
          <a:bodyPr anchor="t">
            <a:normAutofit/>
          </a:bodyPr>
          <a:lstStyle/>
          <a:p>
            <a:pPr algn="r"/>
            <a:r>
              <a:rPr lang="da-DK"/>
              <a:t>Min baggrund med hund</a:t>
            </a:r>
          </a:p>
        </p:txBody>
      </p:sp>
      <p:cxnSp>
        <p:nvCxnSpPr>
          <p:cNvPr id="63" name="Straight Connector 44">
            <a:extLst>
              <a:ext uri="{FF2B5EF4-FFF2-40B4-BE49-F238E27FC236}">
                <a16:creationId xmlns:a16="http://schemas.microsoft.com/office/drawing/2014/main" id="{787CBF7F-92AD-42B8-AA3E-C4AF7A2AD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88298" y="0"/>
            <a:ext cx="0" cy="342900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lede 6" descr="Et billede, der indeholder græs, udendørs, himmel, mand&#10;&#10;Automatisk genereret beskrivelse">
            <a:extLst>
              <a:ext uri="{FF2B5EF4-FFF2-40B4-BE49-F238E27FC236}">
                <a16:creationId xmlns:a16="http://schemas.microsoft.com/office/drawing/2014/main" id="{34D00FB9-643E-97AB-B15B-082C888389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" r="13217" b="-3"/>
          <a:stretch/>
        </p:blipFill>
        <p:spPr>
          <a:xfrm>
            <a:off x="4605635" y="802534"/>
            <a:ext cx="2973279" cy="5252932"/>
          </a:xfrm>
          <a:custGeom>
            <a:avLst/>
            <a:gdLst/>
            <a:ahLst/>
            <a:cxnLst/>
            <a:rect l="l" t="t" r="r" b="b"/>
            <a:pathLst>
              <a:path w="2973279" h="5252932">
                <a:moveTo>
                  <a:pt x="1486464" y="0"/>
                </a:moveTo>
                <a:lnTo>
                  <a:pt x="1486817" y="0"/>
                </a:lnTo>
                <a:cubicBezTo>
                  <a:pt x="2307778" y="0"/>
                  <a:pt x="2973279" y="667085"/>
                  <a:pt x="2973279" y="1489968"/>
                </a:cubicBezTo>
                <a:lnTo>
                  <a:pt x="2973279" y="5252932"/>
                </a:lnTo>
                <a:lnTo>
                  <a:pt x="0" y="5252932"/>
                </a:lnTo>
                <a:lnTo>
                  <a:pt x="0" y="1489968"/>
                </a:lnTo>
                <a:cubicBezTo>
                  <a:pt x="0" y="667085"/>
                  <a:pt x="665498" y="0"/>
                  <a:pt x="1486464" y="0"/>
                </a:cubicBezTo>
                <a:close/>
              </a:path>
            </a:pathLst>
          </a:cu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258DF95-E9F5-88B9-9344-9171DD158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4360" y="895440"/>
            <a:ext cx="3199351" cy="5162460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da-DK" sz="1700" dirty="0"/>
              <a:t>Født og opvokset i en nordjysk familie hvor jagt var en selvfølge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a-DK" sz="1700" dirty="0"/>
              <a:t>Fik min første hund, en </a:t>
            </a:r>
            <a:r>
              <a:rPr lang="da-DK" sz="1700" dirty="0" err="1"/>
              <a:t>breton</a:t>
            </a:r>
            <a:r>
              <a:rPr lang="da-DK" sz="1700" dirty="0"/>
              <a:t>, da jeg fik jagttegn i 1989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a-DK" sz="1700" dirty="0"/>
              <a:t>Pointeren er min foretrukne race – opdrætter i Kennel Fuglede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a-DK" sz="1700" dirty="0"/>
              <a:t>Har ført alle engelske racer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a-DK" sz="1700" dirty="0"/>
              <a:t>Markprøvedommer siden 2003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a-DK" sz="1700" dirty="0"/>
              <a:t>Er MEGET aktiv jæger med hund (snepper, agerhøns)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a-DK" sz="1700" dirty="0"/>
              <a:t>Haft en lang række tillidsposter, og udvalgsarbejde.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a-DK" sz="2400" b="1" dirty="0"/>
              <a:t>”Hellere hjælpe nye end få stjerner på skulderen”</a:t>
            </a:r>
          </a:p>
        </p:txBody>
      </p:sp>
    </p:spTree>
    <p:extLst>
      <p:ext uri="{BB962C8B-B14F-4D97-AF65-F5344CB8AC3E}">
        <p14:creationId xmlns:p14="http://schemas.microsoft.com/office/powerpoint/2010/main" val="3868107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D4CCDA-06BF-4D2A-B44F-195AEC0B5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69F96FE-C3F5-4F02-8428-78ADCB975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dsholder til indhold 4" descr="Et billede, der indeholder græs, udendørs, felt, pattedyr&#10;&#10;Automatisk genereret beskrivelse">
            <a:extLst>
              <a:ext uri="{FF2B5EF4-FFF2-40B4-BE49-F238E27FC236}">
                <a16:creationId xmlns:a16="http://schemas.microsoft.com/office/drawing/2014/main" id="{F19AA3B8-49EF-3D6F-E1A3-BE7F0E35FB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"/>
            <a:ext cx="12191979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80C6B76-4D7E-4FE2-84E4-C4734B2B4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3078542"/>
            <a:ext cx="12191999" cy="3779457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9000">
                <a:srgbClr val="000000">
                  <a:alpha val="45000"/>
                </a:srgbClr>
              </a:gs>
              <a:gs pos="100000">
                <a:srgbClr val="000000">
                  <a:alpha val="6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5E9D0A3-DA15-AADE-F92C-B5E79E524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876" y="3429000"/>
            <a:ext cx="10447724" cy="18565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dirty="0" err="1">
                <a:solidFill>
                  <a:srgbClr val="FFFFFF"/>
                </a:solidFill>
              </a:rPr>
              <a:t>Målet</a:t>
            </a:r>
            <a:r>
              <a:rPr lang="en-US" sz="4800" dirty="0">
                <a:solidFill>
                  <a:srgbClr val="FFFFFF"/>
                </a:solidFill>
              </a:rPr>
              <a:t> – </a:t>
            </a:r>
            <a:r>
              <a:rPr lang="en-US" sz="4800" dirty="0" err="1">
                <a:solidFill>
                  <a:srgbClr val="FFFFFF"/>
                </a:solidFill>
              </a:rPr>
              <a:t>en</a:t>
            </a:r>
            <a:r>
              <a:rPr lang="en-US" sz="4800" dirty="0">
                <a:solidFill>
                  <a:srgbClr val="FFFFFF"/>
                </a:solidFill>
              </a:rPr>
              <a:t> </a:t>
            </a:r>
            <a:r>
              <a:rPr lang="en-US" sz="4800" dirty="0" err="1">
                <a:solidFill>
                  <a:srgbClr val="FFFFFF"/>
                </a:solidFill>
              </a:rPr>
              <a:t>velfungerende</a:t>
            </a:r>
            <a:r>
              <a:rPr lang="en-US" sz="4800" dirty="0">
                <a:solidFill>
                  <a:srgbClr val="FFFFFF"/>
                </a:solidFill>
              </a:rPr>
              <a:t> (</a:t>
            </a:r>
            <a:r>
              <a:rPr lang="en-US" sz="4800" dirty="0" err="1">
                <a:solidFill>
                  <a:srgbClr val="FFFFFF"/>
                </a:solidFill>
              </a:rPr>
              <a:t>jagt</a:t>
            </a:r>
            <a:r>
              <a:rPr lang="en-US" sz="4800" dirty="0">
                <a:solidFill>
                  <a:srgbClr val="FFFFFF"/>
                </a:solidFill>
              </a:rPr>
              <a:t>)</a:t>
            </a:r>
            <a:r>
              <a:rPr lang="en-US" sz="4800" dirty="0" err="1">
                <a:solidFill>
                  <a:srgbClr val="FFFFFF"/>
                </a:solidFill>
              </a:rPr>
              <a:t>hund</a:t>
            </a:r>
            <a:endParaRPr lang="en-US" sz="4800" dirty="0">
              <a:solidFill>
                <a:srgbClr val="FFFFFF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6BEECB0-0766-4C59-B86E-5D26B7D8E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4990" y="5503528"/>
            <a:ext cx="10325101" cy="0"/>
          </a:xfrm>
          <a:prstGeom prst="line">
            <a:avLst/>
          </a:prstGeom>
          <a:ln w="1079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7135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F02845A-8571-40C5-9F56-8F9B3F7C4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09F7712-D3E9-486D-CA2E-DEBD0756E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238" y="895440"/>
            <a:ext cx="6125361" cy="1560083"/>
          </a:xfrm>
        </p:spPr>
        <p:txBody>
          <a:bodyPr>
            <a:normAutofit/>
          </a:bodyPr>
          <a:lstStyle/>
          <a:p>
            <a:r>
              <a:rPr lang="da-DK" b="1" dirty="0"/>
              <a:t>Agenda</a:t>
            </a:r>
          </a:p>
        </p:txBody>
      </p:sp>
      <p:pic>
        <p:nvPicPr>
          <p:cNvPr id="5" name="Billede 4" descr="Et billede, der indeholder græs, hund, udendørs, pattedyr&#10;&#10;Automatisk genereret beskrivelse">
            <a:extLst>
              <a:ext uri="{FF2B5EF4-FFF2-40B4-BE49-F238E27FC236}">
                <a16:creationId xmlns:a16="http://schemas.microsoft.com/office/drawing/2014/main" id="{D01C9695-6957-E310-746B-BC4F25FAAF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" r="9282" b="-3"/>
          <a:stretch/>
        </p:blipFill>
        <p:spPr>
          <a:xfrm>
            <a:off x="1" y="-16591"/>
            <a:ext cx="4610100" cy="687459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0BB598-81B4-41BB-BC44-CD9C29AE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40145" y="2871627"/>
            <a:ext cx="0" cy="3186701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CC17AA6-5504-A7FD-5C23-9D8B3F01C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4716" y="2753546"/>
            <a:ext cx="5921625" cy="349485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da-DK" dirty="0"/>
              <a:t>Hverdagen i hjemmet – DU er lederen</a:t>
            </a:r>
          </a:p>
          <a:p>
            <a:pPr marL="0" indent="0">
              <a:buNone/>
            </a:pPr>
            <a:r>
              <a:rPr lang="da-DK" dirty="0"/>
              <a:t>Simple principper i dressuren – 10 ting du bør huske</a:t>
            </a:r>
          </a:p>
          <a:p>
            <a:pPr marL="0" indent="0">
              <a:buNone/>
            </a:pPr>
            <a:r>
              <a:rPr lang="da-DK" dirty="0"/>
              <a:t>Træningen i haven – simple øvelser</a:t>
            </a:r>
          </a:p>
          <a:p>
            <a:pPr marL="0" indent="0">
              <a:buNone/>
            </a:pPr>
            <a:r>
              <a:rPr lang="da-DK" dirty="0"/>
              <a:t>……hvordan overføres havetræning til marktræning</a:t>
            </a:r>
          </a:p>
          <a:p>
            <a:pPr marL="0" indent="0">
              <a:buNone/>
            </a:pPr>
            <a:r>
              <a:rPr lang="da-DK" dirty="0" err="1"/>
              <a:t>Next</a:t>
            </a:r>
            <a:r>
              <a:rPr lang="da-DK" dirty="0"/>
              <a:t> step – Planlægning af foråret - Træningsplan</a:t>
            </a:r>
          </a:p>
          <a:p>
            <a:pPr marL="0" indent="0">
              <a:buNone/>
            </a:pPr>
            <a:r>
              <a:rPr lang="da-DK" dirty="0"/>
              <a:t>”Lektier”</a:t>
            </a:r>
          </a:p>
          <a:p>
            <a:pPr marL="0" indent="0">
              <a:buNone/>
            </a:pPr>
            <a:r>
              <a:rPr lang="da-DK" dirty="0"/>
              <a:t>Evaluering</a:t>
            </a:r>
          </a:p>
        </p:txBody>
      </p:sp>
    </p:spTree>
    <p:extLst>
      <p:ext uri="{BB962C8B-B14F-4D97-AF65-F5344CB8AC3E}">
        <p14:creationId xmlns:p14="http://schemas.microsoft.com/office/powerpoint/2010/main" val="3774915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AD4CCDA-06BF-4D2A-B44F-195AEC0B5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F4F1B1F-38C9-4BA3-8793-E2B6FC978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0A82C2B-B640-4B39-A4B8-3189B458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4990" y="859953"/>
            <a:ext cx="4379010" cy="5197947"/>
          </a:xfrm>
          <a:custGeom>
            <a:avLst/>
            <a:gdLst>
              <a:gd name="connsiteX0" fmla="*/ 2209538 w 4419600"/>
              <a:gd name="connsiteY0" fmla="*/ 0 h 5246128"/>
              <a:gd name="connsiteX1" fmla="*/ 2210062 w 4419600"/>
              <a:gd name="connsiteY1" fmla="*/ 0 h 5246128"/>
              <a:gd name="connsiteX2" fmla="*/ 4419600 w 4419600"/>
              <a:gd name="connsiteY2" fmla="*/ 2209541 h 5246128"/>
              <a:gd name="connsiteX3" fmla="*/ 4419600 w 4419600"/>
              <a:gd name="connsiteY3" fmla="*/ 2480538 h 5246128"/>
              <a:gd name="connsiteX4" fmla="*/ 4419600 w 4419600"/>
              <a:gd name="connsiteY4" fmla="*/ 4975131 h 5246128"/>
              <a:gd name="connsiteX5" fmla="*/ 4419600 w 4419600"/>
              <a:gd name="connsiteY5" fmla="*/ 5246128 h 5246128"/>
              <a:gd name="connsiteX6" fmla="*/ 0 w 4419600"/>
              <a:gd name="connsiteY6" fmla="*/ 5246128 h 5246128"/>
              <a:gd name="connsiteX7" fmla="*/ 0 w 4419600"/>
              <a:gd name="connsiteY7" fmla="*/ 4975131 h 5246128"/>
              <a:gd name="connsiteX8" fmla="*/ 0 w 4419600"/>
              <a:gd name="connsiteY8" fmla="*/ 2480538 h 5246128"/>
              <a:gd name="connsiteX9" fmla="*/ 0 w 4419600"/>
              <a:gd name="connsiteY9" fmla="*/ 2209541 h 5246128"/>
              <a:gd name="connsiteX10" fmla="*/ 2209538 w 4419600"/>
              <a:gd name="connsiteY10" fmla="*/ 0 h 5246128"/>
              <a:gd name="connsiteX0" fmla="*/ 2209538 w 4419600"/>
              <a:gd name="connsiteY0" fmla="*/ 0 h 5246128"/>
              <a:gd name="connsiteX1" fmla="*/ 2210062 w 4419600"/>
              <a:gd name="connsiteY1" fmla="*/ 0 h 5246128"/>
              <a:gd name="connsiteX2" fmla="*/ 4419600 w 4419600"/>
              <a:gd name="connsiteY2" fmla="*/ 2209541 h 5246128"/>
              <a:gd name="connsiteX3" fmla="*/ 4419600 w 4419600"/>
              <a:gd name="connsiteY3" fmla="*/ 4975131 h 5246128"/>
              <a:gd name="connsiteX4" fmla="*/ 4419600 w 4419600"/>
              <a:gd name="connsiteY4" fmla="*/ 5246128 h 5246128"/>
              <a:gd name="connsiteX5" fmla="*/ 0 w 4419600"/>
              <a:gd name="connsiteY5" fmla="*/ 5246128 h 5246128"/>
              <a:gd name="connsiteX6" fmla="*/ 0 w 4419600"/>
              <a:gd name="connsiteY6" fmla="*/ 4975131 h 5246128"/>
              <a:gd name="connsiteX7" fmla="*/ 0 w 4419600"/>
              <a:gd name="connsiteY7" fmla="*/ 2480538 h 5246128"/>
              <a:gd name="connsiteX8" fmla="*/ 0 w 4419600"/>
              <a:gd name="connsiteY8" fmla="*/ 2209541 h 5246128"/>
              <a:gd name="connsiteX9" fmla="*/ 2209538 w 4419600"/>
              <a:gd name="connsiteY9" fmla="*/ 0 h 5246128"/>
              <a:gd name="connsiteX0" fmla="*/ 2209538 w 4419600"/>
              <a:gd name="connsiteY0" fmla="*/ 0 h 5246128"/>
              <a:gd name="connsiteX1" fmla="*/ 2210062 w 4419600"/>
              <a:gd name="connsiteY1" fmla="*/ 0 h 5246128"/>
              <a:gd name="connsiteX2" fmla="*/ 4419600 w 4419600"/>
              <a:gd name="connsiteY2" fmla="*/ 2209541 h 5246128"/>
              <a:gd name="connsiteX3" fmla="*/ 4419600 w 4419600"/>
              <a:gd name="connsiteY3" fmla="*/ 5246128 h 5246128"/>
              <a:gd name="connsiteX4" fmla="*/ 0 w 4419600"/>
              <a:gd name="connsiteY4" fmla="*/ 5246128 h 5246128"/>
              <a:gd name="connsiteX5" fmla="*/ 0 w 4419600"/>
              <a:gd name="connsiteY5" fmla="*/ 4975131 h 5246128"/>
              <a:gd name="connsiteX6" fmla="*/ 0 w 4419600"/>
              <a:gd name="connsiteY6" fmla="*/ 2480538 h 5246128"/>
              <a:gd name="connsiteX7" fmla="*/ 0 w 4419600"/>
              <a:gd name="connsiteY7" fmla="*/ 2209541 h 5246128"/>
              <a:gd name="connsiteX8" fmla="*/ 2209538 w 4419600"/>
              <a:gd name="connsiteY8" fmla="*/ 0 h 5246128"/>
              <a:gd name="connsiteX0" fmla="*/ 2209538 w 4419600"/>
              <a:gd name="connsiteY0" fmla="*/ 0 h 5246128"/>
              <a:gd name="connsiteX1" fmla="*/ 2210062 w 4419600"/>
              <a:gd name="connsiteY1" fmla="*/ 0 h 5246128"/>
              <a:gd name="connsiteX2" fmla="*/ 4419600 w 4419600"/>
              <a:gd name="connsiteY2" fmla="*/ 2209541 h 5246128"/>
              <a:gd name="connsiteX3" fmla="*/ 4419600 w 4419600"/>
              <a:gd name="connsiteY3" fmla="*/ 5246128 h 5246128"/>
              <a:gd name="connsiteX4" fmla="*/ 0 w 4419600"/>
              <a:gd name="connsiteY4" fmla="*/ 5246128 h 5246128"/>
              <a:gd name="connsiteX5" fmla="*/ 0 w 4419600"/>
              <a:gd name="connsiteY5" fmla="*/ 2480538 h 5246128"/>
              <a:gd name="connsiteX6" fmla="*/ 0 w 4419600"/>
              <a:gd name="connsiteY6" fmla="*/ 2209541 h 5246128"/>
              <a:gd name="connsiteX7" fmla="*/ 2209538 w 4419600"/>
              <a:gd name="connsiteY7" fmla="*/ 0 h 5246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19600" h="5246128">
                <a:moveTo>
                  <a:pt x="2209538" y="0"/>
                </a:moveTo>
                <a:lnTo>
                  <a:pt x="2210062" y="0"/>
                </a:lnTo>
                <a:cubicBezTo>
                  <a:pt x="3430375" y="0"/>
                  <a:pt x="4419600" y="989251"/>
                  <a:pt x="4419600" y="2209541"/>
                </a:cubicBezTo>
                <a:lnTo>
                  <a:pt x="4419600" y="5246128"/>
                </a:lnTo>
                <a:lnTo>
                  <a:pt x="0" y="5246128"/>
                </a:lnTo>
                <a:lnTo>
                  <a:pt x="0" y="2480538"/>
                </a:lnTo>
                <a:lnTo>
                  <a:pt x="0" y="2209541"/>
                </a:lnTo>
                <a:cubicBezTo>
                  <a:pt x="0" y="989251"/>
                  <a:pt x="989222" y="0"/>
                  <a:pt x="2209538" y="0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173DF7-39CF-12BE-D8AD-EF41076EF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145" y="1799771"/>
            <a:ext cx="3374701" cy="184849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400"/>
              <a:t>Husk at spørg – opsamling efter hvert punkt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091899A-6176-48DA-BF9E-4D278C5FB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415286" y="4316294"/>
            <a:ext cx="1458419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ladsholder til indhold 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6912B69A-C1FA-68C2-5818-47E923FC53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8990" y="970856"/>
            <a:ext cx="4988610" cy="497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10640"/>
      </p:ext>
    </p:extLst>
  </p:cSld>
  <p:clrMapOvr>
    <a:masterClrMapping/>
  </p:clrMapOvr>
</p:sld>
</file>

<file path=ppt/theme/theme1.xml><?xml version="1.0" encoding="utf-8"?>
<a:theme xmlns:a="http://schemas.openxmlformats.org/drawingml/2006/main" name="VaultVTI">
  <a:themeElements>
    <a:clrScheme name="archway">
      <a:dk1>
        <a:sysClr val="windowText" lastClr="000000"/>
      </a:dk1>
      <a:lt1>
        <a:sysClr val="window" lastClr="FFFFFF"/>
      </a:lt1>
      <a:dk2>
        <a:srgbClr val="262626"/>
      </a:dk2>
      <a:lt2>
        <a:srgbClr val="CCC9C2"/>
      </a:lt2>
      <a:accent1>
        <a:srgbClr val="A85E3E"/>
      </a:accent1>
      <a:accent2>
        <a:srgbClr val="C3743C"/>
      </a:accent2>
      <a:accent3>
        <a:srgbClr val="CF6749"/>
      </a:accent3>
      <a:accent4>
        <a:srgbClr val="7D8B71"/>
      </a:accent4>
      <a:accent5>
        <a:srgbClr val="A37A59"/>
      </a:accent5>
      <a:accent6>
        <a:srgbClr val="AB8244"/>
      </a:accent6>
      <a:hlink>
        <a:srgbClr val="B94F31"/>
      </a:hlink>
      <a:folHlink>
        <a:srgbClr val="667458"/>
      </a:folHlink>
    </a:clrScheme>
    <a:fontScheme name="Custom 5">
      <a:majorFont>
        <a:latin typeface="Georgia Pro Light"/>
        <a:ea typeface=""/>
        <a:cs typeface=""/>
      </a:majorFont>
      <a:minorFont>
        <a:latin typeface="Georgia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ultVTI" id="{144E1EB0-F9F9-4F8D-8264-A2820BA0C47A}" vid="{3A992A48-7697-4A22-A884-B4A11E6218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2166</TotalTime>
  <Words>1104</Words>
  <Application>Microsoft Office PowerPoint</Application>
  <PresentationFormat>Widescreen</PresentationFormat>
  <Paragraphs>136</Paragraphs>
  <Slides>43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43</vt:i4>
      </vt:variant>
    </vt:vector>
  </HeadingPairs>
  <TitlesOfParts>
    <vt:vector size="46" baseType="lpstr">
      <vt:lpstr>Arial</vt:lpstr>
      <vt:lpstr>Georgia Pro Light</vt:lpstr>
      <vt:lpstr>VaultVTI</vt:lpstr>
      <vt:lpstr>Oplæg   Dansk Irsk Setter Klub</vt:lpstr>
      <vt:lpstr>Baggrund for oplæg</vt:lpstr>
      <vt:lpstr>Oplæg –  hvorfor?</vt:lpstr>
      <vt:lpstr>Hvem er I? Hvorfor er I med her? </vt:lpstr>
      <vt:lpstr>Skærmen rundt</vt:lpstr>
      <vt:lpstr>Min baggrund med hund</vt:lpstr>
      <vt:lpstr>Målet – en velfungerende (jagt)hund</vt:lpstr>
      <vt:lpstr>Agenda</vt:lpstr>
      <vt:lpstr>Husk at spørg – opsamling efter hvert punkt</vt:lpstr>
      <vt:lpstr>Hverdagen i hjemmet – DU er lederen</vt:lpstr>
      <vt:lpstr>Hverdagen i hjemmet – DU er lederen</vt:lpstr>
      <vt:lpstr>Hverdagen i hjemmet – DU er lederen</vt:lpstr>
      <vt:lpstr>Hverdagen i hjemmet – DU er lederen Skab et ”Fristed” for hunden</vt:lpstr>
      <vt:lpstr>Dressurprincipper  “Puslespillet”</vt:lpstr>
      <vt:lpstr># 1   99 % positiv –  1 % ”sur”  Stemmeføring og korte kommandoer    Irettesæt hunden hurtigt!  Vær et skridt foran hunden  Bliv aldrig hidsig!</vt:lpstr>
      <vt:lpstr># 2  Kontakt er grundlaget for succesfuld hundedressur   ”Hunden er med dig – ikke omvendt”  Det skal være et samarbejde</vt:lpstr>
      <vt:lpstr># 3   Træn én disciplin ad gangen  (i starten)  “Senere samles puslespillet”</vt:lpstr>
      <vt:lpstr>#4   Gå ikke for hurtigt frem.   “Styr ivrigheden og egne ambitioner”</vt:lpstr>
      <vt:lpstr>#5  Træn ikke meget, men træn rigtigt!! </vt:lpstr>
      <vt:lpstr>#6  Mange korte sekvenser – gentagelser  “Hellere 10 x 1 minut end 1 x 10 minutter”</vt:lpstr>
      <vt:lpstr># 7  Undgå hunden laver fejl….  “….hvad fanden mener du Flemming??”</vt:lpstr>
      <vt:lpstr># 8  Hundefløjten er NØDBREMSEN  “Ikke noget man trækker vejret igennem”</vt:lpstr>
      <vt:lpstr># 9  Slut ALTID med noget positivt   “Kan være en helt simpel og kort øvelse”</vt:lpstr>
      <vt:lpstr># 10  Find træningsmakkere med samme ambitionsniveau som dig</vt:lpstr>
      <vt:lpstr>Træning i haven</vt:lpstr>
      <vt:lpstr>Træning i marken….hvornår og hvordan</vt:lpstr>
      <vt:lpstr>I marken – hvornår?</vt:lpstr>
      <vt:lpstr>I marken – hvornår?</vt:lpstr>
      <vt:lpstr>I marken - hvornår</vt:lpstr>
      <vt:lpstr>I marken – med den uerfarne hund</vt:lpstr>
      <vt:lpstr>I marken – med den uerfarne hund</vt:lpstr>
      <vt:lpstr>I marken – med den uerfarne hund</vt:lpstr>
      <vt:lpstr>I marken – med den uerfarne hund</vt:lpstr>
      <vt:lpstr>Super søget</vt:lpstr>
      <vt:lpstr>Møg søget</vt:lpstr>
      <vt:lpstr>I marken – med den uerfarne hund</vt:lpstr>
      <vt:lpstr>I marken – med den uerfarne hund</vt:lpstr>
      <vt:lpstr>I marken – med den uerfarne hund</vt:lpstr>
      <vt:lpstr>I marken – med den uerfarne hund</vt:lpstr>
      <vt:lpstr>Next step</vt:lpstr>
      <vt:lpstr>”Lektier”</vt:lpstr>
      <vt:lpstr>Spørgsmål </vt:lpstr>
      <vt:lpstr>Evaluering af i dag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Oplæg Irsksetterklubben</dc:title>
  <dc:creator>Flemming Sørensen</dc:creator>
  <cp:lastModifiedBy>Heidi Nørgaard Jensen</cp:lastModifiedBy>
  <cp:revision>2</cp:revision>
  <dcterms:created xsi:type="dcterms:W3CDTF">2022-12-12T17:00:16Z</dcterms:created>
  <dcterms:modified xsi:type="dcterms:W3CDTF">2022-12-20T07:52:46Z</dcterms:modified>
</cp:coreProperties>
</file>